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77" r:id="rId3"/>
    <p:sldId id="257" r:id="rId4"/>
    <p:sldId id="263" r:id="rId5"/>
    <p:sldId id="258" r:id="rId6"/>
    <p:sldId id="265" r:id="rId7"/>
    <p:sldId id="259" r:id="rId8"/>
    <p:sldId id="264" r:id="rId9"/>
    <p:sldId id="260" r:id="rId10"/>
    <p:sldId id="266" r:id="rId11"/>
    <p:sldId id="262" r:id="rId12"/>
    <p:sldId id="261" r:id="rId13"/>
    <p:sldId id="268" r:id="rId14"/>
    <p:sldId id="270" r:id="rId15"/>
    <p:sldId id="271" r:id="rId16"/>
    <p:sldId id="272" r:id="rId17"/>
    <p:sldId id="273" r:id="rId18"/>
    <p:sldId id="274" r:id="rId19"/>
    <p:sldId id="275" r:id="rId20"/>
    <p:sldId id="27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20812036-B2D5-4B23-AB41-6B6D7653EAF0}" type="datetimeFigureOut">
              <a:rPr lang="en-US" smtClean="0"/>
              <a:pPr/>
              <a:t>9/15/2009</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679C766E-5759-4527-B586-30783796A36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812036-B2D5-4B23-AB41-6B6D7653EAF0}" type="datetimeFigureOut">
              <a:rPr lang="en-US" smtClean="0"/>
              <a:pPr/>
              <a:t>9/15/2009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9C766E-5759-4527-B586-30783796A36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812036-B2D5-4B23-AB41-6B6D7653EAF0}" type="datetimeFigureOut">
              <a:rPr lang="en-US" smtClean="0"/>
              <a:pPr/>
              <a:t>9/15/2009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9C766E-5759-4527-B586-30783796A36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AndTx">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1143000"/>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1266825" y="1981200"/>
            <a:ext cx="3810000" cy="4114800"/>
          </a:xfrm>
        </p:spPr>
        <p:txBody>
          <a:bodyPr/>
          <a:lstStyle/>
          <a:p>
            <a:endParaRPr lang="en-US"/>
          </a:p>
        </p:txBody>
      </p:sp>
      <p:sp>
        <p:nvSpPr>
          <p:cNvPr id="4" name="Text Placeholder 3"/>
          <p:cNvSpPr>
            <a:spLocks noGrp="1"/>
          </p:cNvSpPr>
          <p:nvPr>
            <p:ph type="body" sz="half" idx="2"/>
          </p:nvPr>
        </p:nvSpPr>
        <p:spPr>
          <a:xfrm>
            <a:off x="5229225"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600200" y="64008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886200" y="64008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7162800" y="6400800"/>
            <a:ext cx="1905000" cy="457200"/>
          </a:xfrm>
        </p:spPr>
        <p:txBody>
          <a:bodyPr/>
          <a:lstStyle>
            <a:lvl1pPr>
              <a:defRPr/>
            </a:lvl1pPr>
          </a:lstStyle>
          <a:p>
            <a:fld id="{DD680CD0-3848-45E3-B4F2-4A584F9D3C7E}" type="slidenum">
              <a:rPr lang="en-US"/>
              <a:pPr/>
              <a:t>‹#›</a:t>
            </a:fld>
            <a:endParaRPr lang="en-US"/>
          </a:p>
        </p:txBody>
      </p:sp>
    </p:spTree>
  </p:cSld>
  <p:clrMapOvr>
    <a:masterClrMapping/>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20812036-B2D5-4B23-AB41-6B6D7653EAF0}" type="datetimeFigureOut">
              <a:rPr lang="en-US" smtClean="0"/>
              <a:pPr/>
              <a:t>9/15/2009</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679C766E-5759-4527-B586-30783796A36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20812036-B2D5-4B23-AB41-6B6D7653EAF0}" type="datetimeFigureOut">
              <a:rPr lang="en-US" smtClean="0"/>
              <a:pPr/>
              <a:t>9/15/2009</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679C766E-5759-4527-B586-30783796A36B}"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20812036-B2D5-4B23-AB41-6B6D7653EAF0}" type="datetimeFigureOut">
              <a:rPr lang="en-US" smtClean="0"/>
              <a:pPr/>
              <a:t>9/15/2009</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679C766E-5759-4527-B586-30783796A36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20812036-B2D5-4B23-AB41-6B6D7653EAF0}" type="datetimeFigureOut">
              <a:rPr lang="en-US" smtClean="0"/>
              <a:pPr/>
              <a:t>9/15/2009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679C766E-5759-4527-B586-30783796A36B}"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20812036-B2D5-4B23-AB41-6B6D7653EAF0}" type="datetimeFigureOut">
              <a:rPr lang="en-US" smtClean="0"/>
              <a:pPr/>
              <a:t>9/15/2009</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9C766E-5759-4527-B586-30783796A36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0812036-B2D5-4B23-AB41-6B6D7653EAF0}" type="datetimeFigureOut">
              <a:rPr lang="en-US" smtClean="0"/>
              <a:pPr/>
              <a:t>9/15/2009</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9C766E-5759-4527-B586-30783796A36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20812036-B2D5-4B23-AB41-6B6D7653EAF0}" type="datetimeFigureOut">
              <a:rPr lang="en-US" smtClean="0"/>
              <a:pPr/>
              <a:t>9/15/2009</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9C766E-5759-4527-B586-30783796A36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20812036-B2D5-4B23-AB41-6B6D7653EAF0}" type="datetimeFigureOut">
              <a:rPr lang="en-US" smtClean="0"/>
              <a:pPr/>
              <a:t>9/15/2009</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679C766E-5759-4527-B586-30783796A36B}"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20812036-B2D5-4B23-AB41-6B6D7653EAF0}" type="datetimeFigureOut">
              <a:rPr lang="en-US" smtClean="0"/>
              <a:pPr/>
              <a:t>9/15/2009</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679C766E-5759-4527-B586-30783796A36B}"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upload.wikimedia.org/wikipedia/commons/4/4c/MMPDSC00122.jpg"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ballparks.com/baseball/national/bk1bpk11.ht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iphotoindy.com/" TargetMode="Externa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Mr. Curran’s First Trimester Exhibition</a:t>
            </a:r>
            <a:br>
              <a:rPr lang="en-US" dirty="0" smtClean="0"/>
            </a:b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3810000"/>
            <a:ext cx="6477000" cy="1200329"/>
          </a:xfrm>
          <a:prstGeom prst="rect">
            <a:avLst/>
          </a:prstGeom>
          <a:noFill/>
        </p:spPr>
        <p:txBody>
          <a:bodyPr wrap="square" rtlCol="0">
            <a:spAutoFit/>
          </a:bodyPr>
          <a:lstStyle/>
          <a:p>
            <a:r>
              <a:rPr lang="en-US" dirty="0" smtClean="0"/>
              <a:t>FAST FACTS:</a:t>
            </a:r>
          </a:p>
          <a:p>
            <a:r>
              <a:rPr lang="en-US" dirty="0" smtClean="0"/>
              <a:t>OLDEST PARK IN BASEBALL</a:t>
            </a:r>
          </a:p>
          <a:p>
            <a:r>
              <a:rPr lang="en-US" dirty="0" smtClean="0"/>
              <a:t>HOME OF THE GREEN MONSTER</a:t>
            </a:r>
          </a:p>
          <a:p>
            <a:r>
              <a:rPr lang="en-US" dirty="0" smtClean="0"/>
              <a:t>HAS A MANUALLY OPERATED SCOREBOARD</a:t>
            </a:r>
            <a:endParaRPr lang="en-US" dirty="0"/>
          </a:p>
        </p:txBody>
      </p:sp>
      <p:pic>
        <p:nvPicPr>
          <p:cNvPr id="23554" name="Picture 2" descr="http://z.about.com/d/gonewengland/1/0/F/E/greenmonster1.jpg"/>
          <p:cNvPicPr>
            <a:picLocks noChangeAspect="1" noChangeArrowheads="1"/>
          </p:cNvPicPr>
          <p:nvPr/>
        </p:nvPicPr>
        <p:blipFill>
          <a:blip r:embed="rId2"/>
          <a:srcRect/>
          <a:stretch>
            <a:fillRect/>
          </a:stretch>
        </p:blipFill>
        <p:spPr bwMode="auto">
          <a:xfrm>
            <a:off x="381000" y="381000"/>
            <a:ext cx="3810000" cy="2790825"/>
          </a:xfrm>
          <a:prstGeom prst="rect">
            <a:avLst/>
          </a:prstGeom>
          <a:noFill/>
        </p:spPr>
      </p:pic>
      <p:pic>
        <p:nvPicPr>
          <p:cNvPr id="23556" name="Picture 4" descr="http://imagecache2.allposters.com/images/pic/PHO/AAFP040~The-Green-Monster-Fenway-Park-Posters.jpg"/>
          <p:cNvPicPr>
            <a:picLocks noChangeAspect="1" noChangeArrowheads="1"/>
          </p:cNvPicPr>
          <p:nvPr/>
        </p:nvPicPr>
        <p:blipFill>
          <a:blip r:embed="rId3"/>
          <a:srcRect/>
          <a:stretch>
            <a:fillRect/>
          </a:stretch>
        </p:blipFill>
        <p:spPr bwMode="auto">
          <a:xfrm>
            <a:off x="4572000" y="304800"/>
            <a:ext cx="3810000" cy="3028950"/>
          </a:xfrm>
          <a:prstGeom prst="rect">
            <a:avLst/>
          </a:prstGeom>
          <a:noFill/>
        </p:spPr>
      </p:pic>
      <p:pic>
        <p:nvPicPr>
          <p:cNvPr id="23558" name="Picture 6" descr="http://coloradoseasons.com/images/Fenway-Park-lg.jpg"/>
          <p:cNvPicPr>
            <a:picLocks noChangeAspect="1" noChangeArrowheads="1"/>
          </p:cNvPicPr>
          <p:nvPr/>
        </p:nvPicPr>
        <p:blipFill>
          <a:blip r:embed="rId4"/>
          <a:srcRect/>
          <a:stretch>
            <a:fillRect/>
          </a:stretch>
        </p:blipFill>
        <p:spPr bwMode="auto">
          <a:xfrm>
            <a:off x="4724400" y="3581400"/>
            <a:ext cx="4051637" cy="3032125"/>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Stadium five: minute maid park</a:t>
            </a:r>
            <a:endParaRPr lang="en-US" dirty="0"/>
          </a:p>
        </p:txBody>
      </p:sp>
      <p:sp>
        <p:nvSpPr>
          <p:cNvPr id="3" name="Content Placeholder 2"/>
          <p:cNvSpPr>
            <a:spLocks noGrp="1"/>
          </p:cNvSpPr>
          <p:nvPr>
            <p:ph idx="1"/>
          </p:nvPr>
        </p:nvSpPr>
        <p:spPr/>
        <p:txBody>
          <a:bodyPr/>
          <a:lstStyle/>
          <a:p>
            <a:r>
              <a:rPr lang="en-US" dirty="0" smtClean="0"/>
              <a:t>Where: Houston, Texas</a:t>
            </a:r>
          </a:p>
          <a:p>
            <a:r>
              <a:rPr lang="en-US" dirty="0" smtClean="0"/>
              <a:t>Who plays there: Houston Astros</a:t>
            </a:r>
          </a:p>
          <a:p>
            <a:r>
              <a:rPr lang="en-US" dirty="0" smtClean="0"/>
              <a:t>What sport: Baseball</a:t>
            </a:r>
          </a:p>
          <a:p>
            <a:r>
              <a:rPr lang="en-US" dirty="0" smtClean="0"/>
              <a:t>Capacity:40,900</a:t>
            </a:r>
          </a:p>
          <a:p>
            <a:r>
              <a:rPr lang="en-US" dirty="0" smtClean="0"/>
              <a:t>Built: 2000</a:t>
            </a:r>
            <a:endParaRPr lang="en-US" dirty="0"/>
          </a:p>
        </p:txBody>
      </p:sp>
      <p:pic>
        <p:nvPicPr>
          <p:cNvPr id="2052" name="Picture 4" descr="http://imagecache2.allposters.com/images/pic/PHO/bb_AAIC136_8x10~Minute-Maid-Park-Posters.jpg"/>
          <p:cNvPicPr>
            <a:picLocks noChangeAspect="1" noChangeArrowheads="1"/>
          </p:cNvPicPr>
          <p:nvPr/>
        </p:nvPicPr>
        <p:blipFill>
          <a:blip r:embed="rId2"/>
          <a:srcRect/>
          <a:stretch>
            <a:fillRect/>
          </a:stretch>
        </p:blipFill>
        <p:spPr bwMode="auto">
          <a:xfrm>
            <a:off x="4800600" y="2743200"/>
            <a:ext cx="3810000" cy="30480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MMPDSC00122.jpg">
            <a:hlinkClick r:id="rId2"/>
          </p:cNvPr>
          <p:cNvPicPr>
            <a:picLocks noChangeAspect="1" noChangeArrowheads="1"/>
          </p:cNvPicPr>
          <p:nvPr/>
        </p:nvPicPr>
        <p:blipFill>
          <a:blip r:embed="rId3"/>
          <a:srcRect/>
          <a:stretch>
            <a:fillRect/>
          </a:stretch>
        </p:blipFill>
        <p:spPr bwMode="auto">
          <a:xfrm>
            <a:off x="609600" y="381000"/>
            <a:ext cx="6976659" cy="4648200"/>
          </a:xfrm>
          <a:prstGeom prst="rect">
            <a:avLst/>
          </a:prstGeom>
          <a:noFill/>
        </p:spPr>
      </p:pic>
      <p:sp>
        <p:nvSpPr>
          <p:cNvPr id="5" name="TextBox 4"/>
          <p:cNvSpPr txBox="1"/>
          <p:nvPr/>
        </p:nvSpPr>
        <p:spPr>
          <a:xfrm>
            <a:off x="1219200" y="5257800"/>
            <a:ext cx="7239000" cy="1292662"/>
          </a:xfrm>
          <a:prstGeom prst="rect">
            <a:avLst/>
          </a:prstGeom>
          <a:noFill/>
        </p:spPr>
        <p:txBody>
          <a:bodyPr wrap="square" rtlCol="0">
            <a:spAutoFit/>
          </a:bodyPr>
          <a:lstStyle/>
          <a:p>
            <a:r>
              <a:rPr lang="en-US" sz="2400" b="1" dirty="0" smtClean="0"/>
              <a:t>FAST FACTS:</a:t>
            </a:r>
          </a:p>
          <a:p>
            <a:r>
              <a:rPr lang="en-US" dirty="0" smtClean="0"/>
              <a:t>OLD FASHIONED TRAIN RUNS BACK AND FORTH AFTER HOME RUNS</a:t>
            </a:r>
          </a:p>
          <a:p>
            <a:r>
              <a:rPr lang="en-US" dirty="0" smtClean="0"/>
              <a:t>SOME OUTFIELD SEATS ONLY $1 FOR KIDS</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Math</a:t>
            </a:r>
          </a:p>
        </p:txBody>
      </p:sp>
      <p:sp>
        <p:nvSpPr>
          <p:cNvPr id="8195" name="Rectangle 3"/>
          <p:cNvSpPr>
            <a:spLocks noGrp="1" noChangeArrowheads="1"/>
          </p:cNvSpPr>
          <p:nvPr>
            <p:ph type="body" sz="half" idx="2"/>
          </p:nvPr>
        </p:nvSpPr>
        <p:spPr>
          <a:xfrm>
            <a:off x="6248400" y="2819400"/>
            <a:ext cx="2133600" cy="2895600"/>
          </a:xfrm>
        </p:spPr>
        <p:txBody>
          <a:bodyPr/>
          <a:lstStyle/>
          <a:p>
            <a:r>
              <a:rPr lang="en-US" sz="2800"/>
              <a:t>Maximum</a:t>
            </a:r>
          </a:p>
          <a:p>
            <a:r>
              <a:rPr lang="en-US" sz="2800"/>
              <a:t>Minimum</a:t>
            </a:r>
          </a:p>
          <a:p>
            <a:r>
              <a:rPr lang="en-US" sz="2800"/>
              <a:t>Mode</a:t>
            </a:r>
          </a:p>
          <a:p>
            <a:r>
              <a:rPr lang="en-US" sz="2800"/>
              <a:t>Range</a:t>
            </a:r>
          </a:p>
          <a:p>
            <a:r>
              <a:rPr lang="en-US" sz="2800"/>
              <a:t>Median</a:t>
            </a:r>
          </a:p>
        </p:txBody>
      </p:sp>
      <p:graphicFrame>
        <p:nvGraphicFramePr>
          <p:cNvPr id="35840" name="Object 0"/>
          <p:cNvGraphicFramePr>
            <a:graphicFrameLocks noChangeAspect="1"/>
          </p:cNvGraphicFramePr>
          <p:nvPr>
            <p:ph type="chart" sz="half" idx="1"/>
          </p:nvPr>
        </p:nvGraphicFramePr>
        <p:xfrm>
          <a:off x="1828800" y="1905000"/>
          <a:ext cx="4114800" cy="4419600"/>
        </p:xfrm>
        <a:graphic>
          <a:graphicData uri="http://schemas.openxmlformats.org/presentationml/2006/ole">
            <p:oleObj spid="_x0000_s1026" name="Worksheet" r:id="rId3" imgW="2952990" imgH="2686320" progId="Excel.Sheet.8">
              <p:embed/>
            </p:oleObj>
          </a:graphicData>
        </a:graphic>
      </p:graphicFrame>
    </p:spTree>
  </p:cSld>
  <p:clrMapOvr>
    <a:masterClrMapping/>
  </p:clrMapOvr>
  <p:transition spd="med">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Math</a:t>
            </a:r>
          </a:p>
        </p:txBody>
      </p:sp>
      <p:sp>
        <p:nvSpPr>
          <p:cNvPr id="9219" name="Rectangle 3"/>
          <p:cNvSpPr>
            <a:spLocks noGrp="1" noChangeArrowheads="1"/>
          </p:cNvSpPr>
          <p:nvPr>
            <p:ph type="body" idx="1"/>
          </p:nvPr>
        </p:nvSpPr>
        <p:spPr>
          <a:xfrm>
            <a:off x="609600" y="1828800"/>
            <a:ext cx="8382000" cy="609600"/>
          </a:xfrm>
        </p:spPr>
        <p:txBody>
          <a:bodyPr/>
          <a:lstStyle/>
          <a:p>
            <a:pPr>
              <a:buFontTx/>
              <a:buNone/>
            </a:pPr>
            <a:r>
              <a:rPr lang="en-US" sz="2800"/>
              <a:t>Tell which shapes aren’t polygons and how you know.</a:t>
            </a:r>
          </a:p>
        </p:txBody>
      </p:sp>
      <p:sp>
        <p:nvSpPr>
          <p:cNvPr id="9220" name="AutoShape 4"/>
          <p:cNvSpPr>
            <a:spLocks noChangeArrowheads="1"/>
          </p:cNvSpPr>
          <p:nvPr/>
        </p:nvSpPr>
        <p:spPr bwMode="auto">
          <a:xfrm rot="764476">
            <a:off x="457200" y="2819400"/>
            <a:ext cx="838200" cy="1143000"/>
          </a:xfrm>
          <a:prstGeom prst="flowChartCollate">
            <a:avLst/>
          </a:prstGeom>
          <a:noFill/>
          <a:ln w="57150">
            <a:solidFill>
              <a:srgbClr val="FFFF00"/>
            </a:solidFill>
            <a:miter lim="800000"/>
            <a:headEnd/>
            <a:tailEnd/>
          </a:ln>
          <a:effectLst/>
        </p:spPr>
        <p:txBody>
          <a:bodyPr wrap="none" anchor="ctr"/>
          <a:lstStyle/>
          <a:p>
            <a:endParaRPr lang="en-US"/>
          </a:p>
        </p:txBody>
      </p:sp>
      <p:sp>
        <p:nvSpPr>
          <p:cNvPr id="9228" name="Freeform 12"/>
          <p:cNvSpPr>
            <a:spLocks/>
          </p:cNvSpPr>
          <p:nvPr/>
        </p:nvSpPr>
        <p:spPr bwMode="auto">
          <a:xfrm>
            <a:off x="1752600" y="2895600"/>
            <a:ext cx="838200" cy="1066800"/>
          </a:xfrm>
          <a:custGeom>
            <a:avLst/>
            <a:gdLst/>
            <a:ahLst/>
            <a:cxnLst>
              <a:cxn ang="0">
                <a:pos x="0" y="0"/>
              </a:cxn>
              <a:cxn ang="0">
                <a:pos x="0" y="672"/>
              </a:cxn>
              <a:cxn ang="0">
                <a:pos x="528" y="672"/>
              </a:cxn>
              <a:cxn ang="0">
                <a:pos x="528" y="0"/>
              </a:cxn>
              <a:cxn ang="0">
                <a:pos x="192" y="0"/>
              </a:cxn>
            </a:cxnLst>
            <a:rect l="0" t="0" r="r" b="b"/>
            <a:pathLst>
              <a:path w="528" h="672">
                <a:moveTo>
                  <a:pt x="0" y="0"/>
                </a:moveTo>
                <a:lnTo>
                  <a:pt x="0" y="672"/>
                </a:lnTo>
                <a:lnTo>
                  <a:pt x="528" y="672"/>
                </a:lnTo>
                <a:lnTo>
                  <a:pt x="528" y="0"/>
                </a:lnTo>
                <a:lnTo>
                  <a:pt x="192" y="0"/>
                </a:lnTo>
              </a:path>
            </a:pathLst>
          </a:custGeom>
          <a:noFill/>
          <a:ln w="57150" cmpd="sng">
            <a:solidFill>
              <a:schemeClr val="accent2"/>
            </a:solidFill>
            <a:round/>
            <a:headEnd/>
            <a:tailEnd/>
          </a:ln>
          <a:effectLst/>
        </p:spPr>
        <p:txBody>
          <a:bodyPr wrap="none" anchor="ctr"/>
          <a:lstStyle/>
          <a:p>
            <a:endParaRPr lang="en-US"/>
          </a:p>
        </p:txBody>
      </p:sp>
      <p:sp>
        <p:nvSpPr>
          <p:cNvPr id="9229" name="AutoShape 13"/>
          <p:cNvSpPr>
            <a:spLocks noChangeArrowheads="1"/>
          </p:cNvSpPr>
          <p:nvPr/>
        </p:nvSpPr>
        <p:spPr bwMode="auto">
          <a:xfrm>
            <a:off x="4572000" y="2819400"/>
            <a:ext cx="914400" cy="1143000"/>
          </a:xfrm>
          <a:prstGeom prst="triangle">
            <a:avLst>
              <a:gd name="adj" fmla="val 50000"/>
            </a:avLst>
          </a:prstGeom>
          <a:solidFill>
            <a:schemeClr val="accent1"/>
          </a:solidFill>
          <a:ln w="9525">
            <a:solidFill>
              <a:schemeClr val="accent1"/>
            </a:solidFill>
            <a:miter lim="800000"/>
            <a:headEnd/>
            <a:tailEnd/>
          </a:ln>
          <a:effectLst/>
        </p:spPr>
        <p:txBody>
          <a:bodyPr wrap="none" anchor="ctr"/>
          <a:lstStyle/>
          <a:p>
            <a:endParaRPr lang="en-US"/>
          </a:p>
        </p:txBody>
      </p:sp>
      <p:sp>
        <p:nvSpPr>
          <p:cNvPr id="9230" name="Rectangle 14"/>
          <p:cNvSpPr>
            <a:spLocks noChangeArrowheads="1"/>
          </p:cNvSpPr>
          <p:nvPr/>
        </p:nvSpPr>
        <p:spPr bwMode="auto">
          <a:xfrm>
            <a:off x="6096000" y="2895600"/>
            <a:ext cx="762000" cy="1066800"/>
          </a:xfrm>
          <a:prstGeom prst="rect">
            <a:avLst/>
          </a:prstGeom>
          <a:solidFill>
            <a:srgbClr val="CC0066"/>
          </a:solidFill>
          <a:ln w="9525">
            <a:solidFill>
              <a:srgbClr val="CC0066"/>
            </a:solidFill>
            <a:miter lim="800000"/>
            <a:headEnd/>
            <a:tailEnd/>
          </a:ln>
          <a:effectLst/>
        </p:spPr>
        <p:txBody>
          <a:bodyPr wrap="none" anchor="ctr"/>
          <a:lstStyle/>
          <a:p>
            <a:endParaRPr lang="en-US"/>
          </a:p>
        </p:txBody>
      </p:sp>
      <p:sp>
        <p:nvSpPr>
          <p:cNvPr id="9231" name="AutoShape 15"/>
          <p:cNvSpPr>
            <a:spLocks noChangeArrowheads="1"/>
          </p:cNvSpPr>
          <p:nvPr/>
        </p:nvSpPr>
        <p:spPr bwMode="auto">
          <a:xfrm rot="-15227237">
            <a:off x="7365206" y="3075782"/>
            <a:ext cx="1273175" cy="760412"/>
          </a:xfrm>
          <a:custGeom>
            <a:avLst/>
            <a:gdLst>
              <a:gd name="G0" fmla="+- 4440 0 0"/>
              <a:gd name="G1" fmla="+- 21600 0 4440"/>
              <a:gd name="G2" fmla="*/ 4440 1 2"/>
              <a:gd name="G3" fmla="+- 21600 0 G2"/>
              <a:gd name="G4" fmla="+/ 4440 21600 2"/>
              <a:gd name="G5" fmla="+/ G1 0 2"/>
              <a:gd name="G6" fmla="*/ 21600 21600 4440"/>
              <a:gd name="G7" fmla="*/ G6 1 2"/>
              <a:gd name="G8" fmla="+- 21600 0 G7"/>
              <a:gd name="G9" fmla="*/ 21600 1 2"/>
              <a:gd name="G10" fmla="+- 4440 0 G9"/>
              <a:gd name="G11" fmla="?: G10 G8 0"/>
              <a:gd name="G12" fmla="?: G10 G7 21600"/>
              <a:gd name="T0" fmla="*/ 19380 w 21600"/>
              <a:gd name="T1" fmla="*/ 10800 h 21600"/>
              <a:gd name="T2" fmla="*/ 10800 w 21600"/>
              <a:gd name="T3" fmla="*/ 21600 h 21600"/>
              <a:gd name="T4" fmla="*/ 2220 w 21600"/>
              <a:gd name="T5" fmla="*/ 10800 h 21600"/>
              <a:gd name="T6" fmla="*/ 10800 w 21600"/>
              <a:gd name="T7" fmla="*/ 0 h 21600"/>
              <a:gd name="T8" fmla="*/ 4020 w 21600"/>
              <a:gd name="T9" fmla="*/ 4020 h 21600"/>
              <a:gd name="T10" fmla="*/ 17580 w 21600"/>
              <a:gd name="T11" fmla="*/ 17580 h 21600"/>
            </a:gdLst>
            <a:ahLst/>
            <a:cxnLst>
              <a:cxn ang="0">
                <a:pos x="T0" y="T1"/>
              </a:cxn>
              <a:cxn ang="0">
                <a:pos x="T2" y="T3"/>
              </a:cxn>
              <a:cxn ang="0">
                <a:pos x="T4" y="T5"/>
              </a:cxn>
              <a:cxn ang="0">
                <a:pos x="T6" y="T7"/>
              </a:cxn>
            </a:cxnLst>
            <a:rect l="T8" t="T9" r="T10" b="T11"/>
            <a:pathLst>
              <a:path w="21600" h="21600">
                <a:moveTo>
                  <a:pt x="0" y="0"/>
                </a:moveTo>
                <a:lnTo>
                  <a:pt x="4440" y="21600"/>
                </a:lnTo>
                <a:lnTo>
                  <a:pt x="17160" y="21600"/>
                </a:lnTo>
                <a:lnTo>
                  <a:pt x="21600" y="0"/>
                </a:lnTo>
                <a:close/>
              </a:path>
            </a:pathLst>
          </a:custGeom>
          <a:solidFill>
            <a:schemeClr val="hlink"/>
          </a:solidFill>
          <a:ln w="9525">
            <a:solidFill>
              <a:schemeClr val="hlink"/>
            </a:solidFill>
            <a:miter lim="800000"/>
            <a:headEnd/>
            <a:tailEnd/>
          </a:ln>
          <a:effectLst/>
        </p:spPr>
        <p:txBody>
          <a:bodyPr wrap="none" anchor="ctr"/>
          <a:lstStyle/>
          <a:p>
            <a:endParaRPr lang="en-US"/>
          </a:p>
        </p:txBody>
      </p:sp>
      <p:sp>
        <p:nvSpPr>
          <p:cNvPr id="9233" name="Freeform 17"/>
          <p:cNvSpPr>
            <a:spLocks/>
          </p:cNvSpPr>
          <p:nvPr/>
        </p:nvSpPr>
        <p:spPr bwMode="auto">
          <a:xfrm>
            <a:off x="3200400" y="2971800"/>
            <a:ext cx="762000" cy="1066800"/>
          </a:xfrm>
          <a:custGeom>
            <a:avLst/>
            <a:gdLst/>
            <a:ahLst/>
            <a:cxnLst>
              <a:cxn ang="0">
                <a:pos x="0" y="96"/>
              </a:cxn>
              <a:cxn ang="0">
                <a:pos x="144" y="0"/>
              </a:cxn>
              <a:cxn ang="0">
                <a:pos x="384" y="96"/>
              </a:cxn>
              <a:cxn ang="0">
                <a:pos x="480" y="288"/>
              </a:cxn>
              <a:cxn ang="0">
                <a:pos x="432" y="480"/>
              </a:cxn>
              <a:cxn ang="0">
                <a:pos x="288" y="528"/>
              </a:cxn>
              <a:cxn ang="0">
                <a:pos x="96" y="480"/>
              </a:cxn>
              <a:cxn ang="0">
                <a:pos x="0" y="336"/>
              </a:cxn>
              <a:cxn ang="0">
                <a:pos x="0" y="96"/>
              </a:cxn>
            </a:cxnLst>
            <a:rect l="0" t="0" r="r" b="b"/>
            <a:pathLst>
              <a:path w="480" h="528">
                <a:moveTo>
                  <a:pt x="0" y="96"/>
                </a:moveTo>
                <a:lnTo>
                  <a:pt x="144" y="0"/>
                </a:lnTo>
                <a:lnTo>
                  <a:pt x="384" y="96"/>
                </a:lnTo>
                <a:lnTo>
                  <a:pt x="480" y="288"/>
                </a:lnTo>
                <a:lnTo>
                  <a:pt x="432" y="480"/>
                </a:lnTo>
                <a:lnTo>
                  <a:pt x="288" y="528"/>
                </a:lnTo>
                <a:lnTo>
                  <a:pt x="96" y="480"/>
                </a:lnTo>
                <a:lnTo>
                  <a:pt x="0" y="336"/>
                </a:lnTo>
                <a:lnTo>
                  <a:pt x="0" y="96"/>
                </a:lnTo>
                <a:close/>
              </a:path>
            </a:pathLst>
          </a:custGeom>
          <a:solidFill>
            <a:srgbClr val="FF99FF"/>
          </a:solidFill>
          <a:ln w="9525">
            <a:solidFill>
              <a:srgbClr val="FF99FF"/>
            </a:solidFill>
            <a:round/>
            <a:headEnd/>
            <a:tailEnd/>
          </a:ln>
          <a:effectLst/>
        </p:spPr>
        <p:txBody>
          <a:bodyPr wrap="none" anchor="ctr"/>
          <a:lstStyle/>
          <a:p>
            <a:endParaRPr lang="en-US"/>
          </a:p>
        </p:txBody>
      </p:sp>
      <p:grpSp>
        <p:nvGrpSpPr>
          <p:cNvPr id="2" name="Group 25"/>
          <p:cNvGrpSpPr>
            <a:grpSpLocks/>
          </p:cNvGrpSpPr>
          <p:nvPr/>
        </p:nvGrpSpPr>
        <p:grpSpPr bwMode="auto">
          <a:xfrm>
            <a:off x="609600" y="4572000"/>
            <a:ext cx="7697788" cy="609600"/>
            <a:chOff x="384" y="2880"/>
            <a:chExt cx="4849" cy="384"/>
          </a:xfrm>
        </p:grpSpPr>
        <p:sp>
          <p:nvSpPr>
            <p:cNvPr id="9234" name="Text Box 18"/>
            <p:cNvSpPr txBox="1">
              <a:spLocks noChangeArrowheads="1"/>
            </p:cNvSpPr>
            <p:nvPr/>
          </p:nvSpPr>
          <p:spPr bwMode="auto">
            <a:xfrm>
              <a:off x="384" y="2899"/>
              <a:ext cx="301" cy="365"/>
            </a:xfrm>
            <a:prstGeom prst="rect">
              <a:avLst/>
            </a:prstGeom>
            <a:noFill/>
            <a:ln w="9525">
              <a:noFill/>
              <a:miter lim="800000"/>
              <a:headEnd/>
              <a:tailEnd/>
            </a:ln>
            <a:effectLst/>
          </p:spPr>
          <p:txBody>
            <a:bodyPr wrap="none">
              <a:spAutoFit/>
            </a:bodyPr>
            <a:lstStyle/>
            <a:p>
              <a:r>
                <a:rPr lang="en-US" sz="3200" b="1"/>
                <a:t>A</a:t>
              </a:r>
            </a:p>
          </p:txBody>
        </p:sp>
        <p:sp>
          <p:nvSpPr>
            <p:cNvPr id="9235" name="Text Box 19"/>
            <p:cNvSpPr txBox="1">
              <a:spLocks noChangeArrowheads="1"/>
            </p:cNvSpPr>
            <p:nvPr/>
          </p:nvSpPr>
          <p:spPr bwMode="auto">
            <a:xfrm>
              <a:off x="1286" y="2880"/>
              <a:ext cx="287" cy="365"/>
            </a:xfrm>
            <a:prstGeom prst="rect">
              <a:avLst/>
            </a:prstGeom>
            <a:noFill/>
            <a:ln w="9525">
              <a:noFill/>
              <a:miter lim="800000"/>
              <a:headEnd/>
              <a:tailEnd/>
            </a:ln>
            <a:effectLst/>
          </p:spPr>
          <p:txBody>
            <a:bodyPr wrap="none">
              <a:spAutoFit/>
            </a:bodyPr>
            <a:lstStyle/>
            <a:p>
              <a:r>
                <a:rPr lang="en-US" sz="3200" b="1"/>
                <a:t>B</a:t>
              </a:r>
            </a:p>
          </p:txBody>
        </p:sp>
        <p:sp>
          <p:nvSpPr>
            <p:cNvPr id="9236" name="Text Box 20"/>
            <p:cNvSpPr txBox="1">
              <a:spLocks noChangeArrowheads="1"/>
            </p:cNvSpPr>
            <p:nvPr/>
          </p:nvSpPr>
          <p:spPr bwMode="auto">
            <a:xfrm>
              <a:off x="2113" y="2880"/>
              <a:ext cx="301" cy="365"/>
            </a:xfrm>
            <a:prstGeom prst="rect">
              <a:avLst/>
            </a:prstGeom>
            <a:noFill/>
            <a:ln w="9525">
              <a:noFill/>
              <a:miter lim="800000"/>
              <a:headEnd/>
              <a:tailEnd/>
            </a:ln>
            <a:effectLst/>
          </p:spPr>
          <p:txBody>
            <a:bodyPr wrap="none">
              <a:spAutoFit/>
            </a:bodyPr>
            <a:lstStyle/>
            <a:p>
              <a:r>
                <a:rPr lang="en-US" sz="3200" b="1"/>
                <a:t>C</a:t>
              </a:r>
            </a:p>
          </p:txBody>
        </p:sp>
        <p:sp>
          <p:nvSpPr>
            <p:cNvPr id="9237" name="Text Box 21"/>
            <p:cNvSpPr txBox="1">
              <a:spLocks noChangeArrowheads="1"/>
            </p:cNvSpPr>
            <p:nvPr/>
          </p:nvSpPr>
          <p:spPr bwMode="auto">
            <a:xfrm>
              <a:off x="3014" y="2880"/>
              <a:ext cx="301" cy="365"/>
            </a:xfrm>
            <a:prstGeom prst="rect">
              <a:avLst/>
            </a:prstGeom>
            <a:noFill/>
            <a:ln w="9525">
              <a:noFill/>
              <a:miter lim="800000"/>
              <a:headEnd/>
              <a:tailEnd/>
            </a:ln>
            <a:effectLst/>
          </p:spPr>
          <p:txBody>
            <a:bodyPr wrap="none">
              <a:spAutoFit/>
            </a:bodyPr>
            <a:lstStyle/>
            <a:p>
              <a:r>
                <a:rPr lang="en-US" sz="3200" b="1"/>
                <a:t>D</a:t>
              </a:r>
            </a:p>
          </p:txBody>
        </p:sp>
        <p:sp>
          <p:nvSpPr>
            <p:cNvPr id="9238" name="Text Box 22"/>
            <p:cNvSpPr txBox="1">
              <a:spLocks noChangeArrowheads="1"/>
            </p:cNvSpPr>
            <p:nvPr/>
          </p:nvSpPr>
          <p:spPr bwMode="auto">
            <a:xfrm>
              <a:off x="3936" y="2880"/>
              <a:ext cx="287" cy="365"/>
            </a:xfrm>
            <a:prstGeom prst="rect">
              <a:avLst/>
            </a:prstGeom>
            <a:noFill/>
            <a:ln w="9525">
              <a:noFill/>
              <a:miter lim="800000"/>
              <a:headEnd/>
              <a:tailEnd/>
            </a:ln>
            <a:effectLst/>
          </p:spPr>
          <p:txBody>
            <a:bodyPr wrap="none">
              <a:spAutoFit/>
            </a:bodyPr>
            <a:lstStyle/>
            <a:p>
              <a:r>
                <a:rPr lang="en-US" sz="3200" b="1"/>
                <a:t>E</a:t>
              </a:r>
            </a:p>
          </p:txBody>
        </p:sp>
        <p:sp>
          <p:nvSpPr>
            <p:cNvPr id="9239" name="Text Box 23"/>
            <p:cNvSpPr txBox="1">
              <a:spLocks noChangeArrowheads="1"/>
            </p:cNvSpPr>
            <p:nvPr/>
          </p:nvSpPr>
          <p:spPr bwMode="auto">
            <a:xfrm>
              <a:off x="4961" y="2880"/>
              <a:ext cx="272" cy="365"/>
            </a:xfrm>
            <a:prstGeom prst="rect">
              <a:avLst/>
            </a:prstGeom>
            <a:noFill/>
            <a:ln w="9525">
              <a:noFill/>
              <a:miter lim="800000"/>
              <a:headEnd/>
              <a:tailEnd/>
            </a:ln>
            <a:effectLst/>
          </p:spPr>
          <p:txBody>
            <a:bodyPr wrap="none">
              <a:spAutoFit/>
            </a:bodyPr>
            <a:lstStyle/>
            <a:p>
              <a:r>
                <a:rPr lang="en-US" sz="3200" b="1"/>
                <a:t>F</a:t>
              </a:r>
            </a:p>
          </p:txBody>
        </p:sp>
      </p:gr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Math </a:t>
            </a:r>
          </a:p>
        </p:txBody>
      </p:sp>
      <p:sp>
        <p:nvSpPr>
          <p:cNvPr id="10243" name="Rectangle 3"/>
          <p:cNvSpPr>
            <a:spLocks noGrp="1" noChangeArrowheads="1"/>
          </p:cNvSpPr>
          <p:nvPr>
            <p:ph type="body" idx="1"/>
          </p:nvPr>
        </p:nvSpPr>
        <p:spPr>
          <a:xfrm>
            <a:off x="1647825" y="1981200"/>
            <a:ext cx="6657975" cy="4114800"/>
          </a:xfrm>
        </p:spPr>
        <p:txBody>
          <a:bodyPr/>
          <a:lstStyle/>
          <a:p>
            <a:r>
              <a:rPr lang="en-US"/>
              <a:t>Open Number Sentences</a:t>
            </a:r>
          </a:p>
          <a:p>
            <a:pPr>
              <a:buFontTx/>
              <a:buNone/>
            </a:pPr>
            <a:endParaRPr lang="en-US"/>
          </a:p>
          <a:p>
            <a:pPr>
              <a:buFontTx/>
              <a:buNone/>
            </a:pPr>
            <a:r>
              <a:rPr lang="en-US"/>
              <a:t>8,214 + 3,126 = ______</a:t>
            </a:r>
          </a:p>
          <a:p>
            <a:pPr>
              <a:buFontTx/>
              <a:buNone/>
            </a:pPr>
            <a:endParaRPr lang="en-US"/>
          </a:p>
          <a:p>
            <a:pPr>
              <a:buFontTx/>
              <a:buNone/>
            </a:pPr>
            <a:r>
              <a:rPr lang="en-US"/>
              <a:t>4,762 - 1,989 = _______</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Reading</a:t>
            </a:r>
          </a:p>
        </p:txBody>
      </p:sp>
      <p:sp>
        <p:nvSpPr>
          <p:cNvPr id="11267" name="Rectangle 3"/>
          <p:cNvSpPr>
            <a:spLocks noGrp="1" noChangeArrowheads="1"/>
          </p:cNvSpPr>
          <p:nvPr>
            <p:ph type="body" idx="1"/>
          </p:nvPr>
        </p:nvSpPr>
        <p:spPr>
          <a:xfrm>
            <a:off x="1676400" y="1981200"/>
            <a:ext cx="6553200" cy="4114800"/>
          </a:xfrm>
        </p:spPr>
        <p:txBody>
          <a:bodyPr/>
          <a:lstStyle/>
          <a:p>
            <a:pPr algn="ctr">
              <a:lnSpc>
                <a:spcPct val="110000"/>
              </a:lnSpc>
              <a:buFontTx/>
              <a:buNone/>
            </a:pPr>
            <a:r>
              <a:rPr lang="en-US" u="sng"/>
              <a:t>Mayhem on Mackinac Island </a:t>
            </a:r>
            <a:r>
              <a:rPr lang="en-US"/>
              <a:t> </a:t>
            </a:r>
          </a:p>
          <a:p>
            <a:pPr algn="ctr">
              <a:lnSpc>
                <a:spcPct val="110000"/>
              </a:lnSpc>
              <a:buFontTx/>
              <a:buNone/>
            </a:pPr>
            <a:r>
              <a:rPr lang="en-US" sz="2000" i="1"/>
              <a:t>by Johnathan Rand</a:t>
            </a:r>
            <a:endParaRPr lang="en-US"/>
          </a:p>
          <a:p>
            <a:pPr>
              <a:lnSpc>
                <a:spcPct val="110000"/>
              </a:lnSpc>
            </a:pPr>
            <a:r>
              <a:rPr lang="en-US"/>
              <a:t>Genre is Fantasy.</a:t>
            </a:r>
          </a:p>
          <a:p>
            <a:pPr>
              <a:lnSpc>
                <a:spcPct val="110000"/>
              </a:lnSpc>
            </a:pPr>
            <a:r>
              <a:rPr lang="en-US"/>
              <a:t>Main Characters:</a:t>
            </a:r>
          </a:p>
          <a:p>
            <a:pPr lvl="1">
              <a:lnSpc>
                <a:spcPct val="110000"/>
              </a:lnSpc>
            </a:pPr>
            <a:r>
              <a:rPr lang="en-US"/>
              <a:t>Sandy and Tim</a:t>
            </a:r>
          </a:p>
          <a:p>
            <a:pPr>
              <a:lnSpc>
                <a:spcPct val="110000"/>
              </a:lnSpc>
            </a:pPr>
            <a:r>
              <a:rPr lang="en-US"/>
              <a:t>Book Discussion</a:t>
            </a:r>
          </a:p>
          <a:p>
            <a:pPr>
              <a:lnSpc>
                <a:spcPct val="110000"/>
              </a:lnSpc>
            </a:pPr>
            <a:r>
              <a:rPr lang="en-US"/>
              <a:t>Personal Response</a:t>
            </a:r>
            <a:endParaRPr lang="en-US" sz="400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Writing - Personal Narrative</a:t>
            </a:r>
          </a:p>
        </p:txBody>
      </p:sp>
      <p:sp>
        <p:nvSpPr>
          <p:cNvPr id="12291" name="Rectangle 3"/>
          <p:cNvSpPr>
            <a:spLocks noGrp="1" noChangeArrowheads="1"/>
          </p:cNvSpPr>
          <p:nvPr>
            <p:ph type="body" idx="1"/>
          </p:nvPr>
        </p:nvSpPr>
        <p:spPr>
          <a:xfrm>
            <a:off x="1219200" y="1752600"/>
            <a:ext cx="7820025" cy="4953000"/>
          </a:xfrm>
        </p:spPr>
        <p:txBody>
          <a:bodyPr/>
          <a:lstStyle/>
          <a:p>
            <a:r>
              <a:rPr lang="en-US" sz="2800" u="sng"/>
              <a:t>What A Mess</a:t>
            </a:r>
            <a:r>
              <a:rPr lang="en-US" sz="2800"/>
              <a:t> by Troi Sparks</a:t>
            </a:r>
            <a:endParaRPr lang="en-US"/>
          </a:p>
          <a:p>
            <a:pPr lvl="1">
              <a:lnSpc>
                <a:spcPct val="110000"/>
              </a:lnSpc>
            </a:pPr>
            <a:r>
              <a:rPr lang="en-US" sz="2000"/>
              <a:t>Strong Lead</a:t>
            </a:r>
            <a:endParaRPr lang="en-US"/>
          </a:p>
          <a:p>
            <a:pPr lvl="2">
              <a:lnSpc>
                <a:spcPct val="110000"/>
              </a:lnSpc>
            </a:pPr>
            <a:r>
              <a:rPr lang="en-US" sz="1600" i="1"/>
              <a:t>Have you ever had a feeling that something terrible is about to happen?</a:t>
            </a:r>
            <a:endParaRPr lang="en-US"/>
          </a:p>
          <a:p>
            <a:pPr lvl="1">
              <a:lnSpc>
                <a:spcPct val="110000"/>
              </a:lnSpc>
            </a:pPr>
            <a:r>
              <a:rPr lang="en-US" sz="2000"/>
              <a:t>Show Feelings</a:t>
            </a:r>
            <a:endParaRPr lang="en-US"/>
          </a:p>
          <a:p>
            <a:pPr lvl="2">
              <a:lnSpc>
                <a:spcPct val="110000"/>
              </a:lnSpc>
            </a:pPr>
            <a:r>
              <a:rPr lang="en-US" sz="1600" i="1"/>
              <a:t>…I was wondering if my mom went to the store but she was at work.</a:t>
            </a:r>
            <a:endParaRPr lang="en-US"/>
          </a:p>
          <a:p>
            <a:pPr lvl="1">
              <a:lnSpc>
                <a:spcPct val="110000"/>
              </a:lnSpc>
            </a:pPr>
            <a:r>
              <a:rPr lang="en-US" sz="2000"/>
              <a:t>Dialogue</a:t>
            </a:r>
            <a:endParaRPr lang="en-US"/>
          </a:p>
          <a:p>
            <a:pPr lvl="2"/>
            <a:r>
              <a:rPr lang="en-US" sz="1600" i="1"/>
              <a:t>When my mom saw the mess, she yelled,''HERB!!!!!!!!!!'' </a:t>
            </a:r>
          </a:p>
          <a:p>
            <a:pPr lvl="2"/>
            <a:r>
              <a:rPr lang="en-US" sz="1600" i="1"/>
              <a:t>So my dad came downstairs and asked,''What's that smell?'' </a:t>
            </a:r>
          </a:p>
          <a:p>
            <a:pPr lvl="1">
              <a:lnSpc>
                <a:spcPct val="110000"/>
              </a:lnSpc>
            </a:pPr>
            <a:r>
              <a:rPr lang="en-US" sz="2000"/>
              <a:t>Inner Dialogue</a:t>
            </a:r>
            <a:endParaRPr lang="en-US"/>
          </a:p>
          <a:p>
            <a:pPr lvl="2"/>
            <a:r>
              <a:rPr lang="en-US" sz="1600" i="1"/>
              <a:t>When my mom came home, I thought to myself, “Am I in trouble?</a:t>
            </a:r>
            <a:r>
              <a:rPr lang="en-US" sz="1600"/>
              <a:t>”</a:t>
            </a:r>
          </a:p>
          <a:p>
            <a:pPr lvl="1"/>
            <a:r>
              <a:rPr lang="en-US" sz="2000"/>
              <a:t>Details</a:t>
            </a:r>
          </a:p>
          <a:p>
            <a:pPr lvl="2"/>
            <a:r>
              <a:rPr lang="en-US" sz="1600" i="1"/>
              <a:t>My dad was upstairs sleeping because it was his day off and I didn't have school that day because I was in pre-school.</a:t>
            </a:r>
          </a:p>
          <a:p>
            <a:pPr lvl="1">
              <a:lnSpc>
                <a:spcPct val="110000"/>
              </a:lnSpc>
            </a:pPr>
            <a:endParaRPr lang="en-US" i="1"/>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 calcmode="lin" valueType="num">
                                      <p:cBhvr additive="base">
                                        <p:cTn id="7" dur="500" fill="hold"/>
                                        <p:tgtEl>
                                          <p:spTgt spid="122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2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291">
                                            <p:txEl>
                                              <p:pRg st="1" end="1"/>
                                            </p:txEl>
                                          </p:spTgt>
                                        </p:tgtEl>
                                        <p:attrNameLst>
                                          <p:attrName>style.visibility</p:attrName>
                                        </p:attrNameLst>
                                      </p:cBhvr>
                                      <p:to>
                                        <p:strVal val="visible"/>
                                      </p:to>
                                    </p:set>
                                    <p:anim calcmode="lin" valueType="num">
                                      <p:cBhvr additive="base">
                                        <p:cTn id="13" dur="500" fill="hold"/>
                                        <p:tgtEl>
                                          <p:spTgt spid="122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29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2291">
                                            <p:txEl>
                                              <p:pRg st="2" end="2"/>
                                            </p:txEl>
                                          </p:spTgt>
                                        </p:tgtEl>
                                        <p:attrNameLst>
                                          <p:attrName>style.visibility</p:attrName>
                                        </p:attrNameLst>
                                      </p:cBhvr>
                                      <p:to>
                                        <p:strVal val="visible"/>
                                      </p:to>
                                    </p:set>
                                    <p:anim calcmode="lin" valueType="num">
                                      <p:cBhvr additive="base">
                                        <p:cTn id="17" dur="500" fill="hold"/>
                                        <p:tgtEl>
                                          <p:spTgt spid="1229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229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12291">
                                            <p:txEl>
                                              <p:pRg st="3" end="3"/>
                                            </p:txEl>
                                          </p:spTgt>
                                        </p:tgtEl>
                                        <p:attrNameLst>
                                          <p:attrName>style.visibility</p:attrName>
                                        </p:attrNameLst>
                                      </p:cBhvr>
                                      <p:to>
                                        <p:strVal val="visible"/>
                                      </p:to>
                                    </p:set>
                                    <p:anim calcmode="lin" valueType="num">
                                      <p:cBhvr additive="base">
                                        <p:cTn id="23" dur="500" fill="hold"/>
                                        <p:tgtEl>
                                          <p:spTgt spid="12291">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2291">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2291">
                                            <p:txEl>
                                              <p:pRg st="4" end="4"/>
                                            </p:txEl>
                                          </p:spTgt>
                                        </p:tgtEl>
                                        <p:attrNameLst>
                                          <p:attrName>style.visibility</p:attrName>
                                        </p:attrNameLst>
                                      </p:cBhvr>
                                      <p:to>
                                        <p:strVal val="visible"/>
                                      </p:to>
                                    </p:set>
                                    <p:anim calcmode="lin" valueType="num">
                                      <p:cBhvr additive="base">
                                        <p:cTn id="27" dur="500" fill="hold"/>
                                        <p:tgtEl>
                                          <p:spTgt spid="12291">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229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2291">
                                            <p:txEl>
                                              <p:pRg st="5" end="5"/>
                                            </p:txEl>
                                          </p:spTgt>
                                        </p:tgtEl>
                                        <p:attrNameLst>
                                          <p:attrName>style.visibility</p:attrName>
                                        </p:attrNameLst>
                                      </p:cBhvr>
                                      <p:to>
                                        <p:strVal val="visible"/>
                                      </p:to>
                                    </p:set>
                                    <p:anim calcmode="lin" valueType="num">
                                      <p:cBhvr additive="base">
                                        <p:cTn id="33" dur="500" fill="hold"/>
                                        <p:tgtEl>
                                          <p:spTgt spid="12291">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2291">
                                            <p:txEl>
                                              <p:pRg st="5" end="5"/>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2291">
                                            <p:txEl>
                                              <p:pRg st="6" end="6"/>
                                            </p:txEl>
                                          </p:spTgt>
                                        </p:tgtEl>
                                        <p:attrNameLst>
                                          <p:attrName>style.visibility</p:attrName>
                                        </p:attrNameLst>
                                      </p:cBhvr>
                                      <p:to>
                                        <p:strVal val="visible"/>
                                      </p:to>
                                    </p:set>
                                    <p:anim calcmode="lin" valueType="num">
                                      <p:cBhvr additive="base">
                                        <p:cTn id="37" dur="500" fill="hold"/>
                                        <p:tgtEl>
                                          <p:spTgt spid="12291">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2291">
                                            <p:txEl>
                                              <p:pRg st="6" end="6"/>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2291">
                                            <p:txEl>
                                              <p:pRg st="7" end="7"/>
                                            </p:txEl>
                                          </p:spTgt>
                                        </p:tgtEl>
                                        <p:attrNameLst>
                                          <p:attrName>style.visibility</p:attrName>
                                        </p:attrNameLst>
                                      </p:cBhvr>
                                      <p:to>
                                        <p:strVal val="visible"/>
                                      </p:to>
                                    </p:set>
                                    <p:anim calcmode="lin" valueType="num">
                                      <p:cBhvr additive="base">
                                        <p:cTn id="41" dur="500" fill="hold"/>
                                        <p:tgtEl>
                                          <p:spTgt spid="12291">
                                            <p:txEl>
                                              <p:pRg st="7" end="7"/>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2291">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12291">
                                            <p:txEl>
                                              <p:pRg st="8" end="8"/>
                                            </p:txEl>
                                          </p:spTgt>
                                        </p:tgtEl>
                                        <p:attrNameLst>
                                          <p:attrName>style.visibility</p:attrName>
                                        </p:attrNameLst>
                                      </p:cBhvr>
                                      <p:to>
                                        <p:strVal val="visible"/>
                                      </p:to>
                                    </p:set>
                                    <p:anim calcmode="lin" valueType="num">
                                      <p:cBhvr additive="base">
                                        <p:cTn id="47" dur="500" fill="hold"/>
                                        <p:tgtEl>
                                          <p:spTgt spid="12291">
                                            <p:txEl>
                                              <p:pRg st="8" end="8"/>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12291">
                                            <p:txEl>
                                              <p:pRg st="8" end="8"/>
                                            </p:txEl>
                                          </p:spTgt>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2291">
                                            <p:txEl>
                                              <p:pRg st="9" end="9"/>
                                            </p:txEl>
                                          </p:spTgt>
                                        </p:tgtEl>
                                        <p:attrNameLst>
                                          <p:attrName>style.visibility</p:attrName>
                                        </p:attrNameLst>
                                      </p:cBhvr>
                                      <p:to>
                                        <p:strVal val="visible"/>
                                      </p:to>
                                    </p:set>
                                    <p:anim calcmode="lin" valueType="num">
                                      <p:cBhvr additive="base">
                                        <p:cTn id="51" dur="500" fill="hold"/>
                                        <p:tgtEl>
                                          <p:spTgt spid="12291">
                                            <p:txEl>
                                              <p:pRg st="9" end="9"/>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12291">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8" fill="hold" grpId="0" nodeType="clickEffect">
                                  <p:stCondLst>
                                    <p:cond delay="0"/>
                                  </p:stCondLst>
                                  <p:childTnLst>
                                    <p:set>
                                      <p:cBhvr>
                                        <p:cTn id="56" dur="1" fill="hold">
                                          <p:stCondLst>
                                            <p:cond delay="0"/>
                                          </p:stCondLst>
                                        </p:cTn>
                                        <p:tgtEl>
                                          <p:spTgt spid="12291">
                                            <p:txEl>
                                              <p:pRg st="10" end="10"/>
                                            </p:txEl>
                                          </p:spTgt>
                                        </p:tgtEl>
                                        <p:attrNameLst>
                                          <p:attrName>style.visibility</p:attrName>
                                        </p:attrNameLst>
                                      </p:cBhvr>
                                      <p:to>
                                        <p:strVal val="visible"/>
                                      </p:to>
                                    </p:set>
                                    <p:anim calcmode="lin" valueType="num">
                                      <p:cBhvr additive="base">
                                        <p:cTn id="57" dur="500" fill="hold"/>
                                        <p:tgtEl>
                                          <p:spTgt spid="12291">
                                            <p:txEl>
                                              <p:pRg st="10" end="10"/>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12291">
                                            <p:txEl>
                                              <p:pRg st="10" end="10"/>
                                            </p:txEl>
                                          </p:spTgt>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12291">
                                            <p:txEl>
                                              <p:pRg st="11" end="11"/>
                                            </p:txEl>
                                          </p:spTgt>
                                        </p:tgtEl>
                                        <p:attrNameLst>
                                          <p:attrName>style.visibility</p:attrName>
                                        </p:attrNameLst>
                                      </p:cBhvr>
                                      <p:to>
                                        <p:strVal val="visible"/>
                                      </p:to>
                                    </p:set>
                                    <p:anim calcmode="lin" valueType="num">
                                      <p:cBhvr additive="base">
                                        <p:cTn id="61" dur="500" fill="hold"/>
                                        <p:tgtEl>
                                          <p:spTgt spid="12291">
                                            <p:txEl>
                                              <p:pRg st="11" end="11"/>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12291">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bldLvl="2"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Science</a:t>
            </a:r>
          </a:p>
        </p:txBody>
      </p:sp>
      <p:sp>
        <p:nvSpPr>
          <p:cNvPr id="15363" name="Rectangle 3"/>
          <p:cNvSpPr>
            <a:spLocks noGrp="1" noChangeArrowheads="1"/>
          </p:cNvSpPr>
          <p:nvPr>
            <p:ph type="body" idx="1"/>
          </p:nvPr>
        </p:nvSpPr>
        <p:spPr>
          <a:xfrm>
            <a:off x="1266825" y="2971800"/>
            <a:ext cx="7772400" cy="3810000"/>
          </a:xfrm>
        </p:spPr>
        <p:txBody>
          <a:bodyPr>
            <a:normAutofit lnSpcReduction="10000"/>
          </a:bodyPr>
          <a:lstStyle/>
          <a:p>
            <a:r>
              <a:rPr lang="en-US" sz="2800"/>
              <a:t>Types of Matter:</a:t>
            </a:r>
            <a:endParaRPr lang="en-US"/>
          </a:p>
          <a:p>
            <a:pPr lvl="1"/>
            <a:r>
              <a:rPr lang="en-US" sz="2400"/>
              <a:t>Solid</a:t>
            </a:r>
            <a:endParaRPr lang="en-US"/>
          </a:p>
          <a:p>
            <a:pPr lvl="2"/>
            <a:r>
              <a:rPr lang="en-US"/>
              <a:t>Hard item that is not easy to change its shape.</a:t>
            </a:r>
          </a:p>
          <a:p>
            <a:pPr lvl="1"/>
            <a:r>
              <a:rPr lang="en-US" sz="2400"/>
              <a:t>Liquid</a:t>
            </a:r>
            <a:endParaRPr lang="en-US"/>
          </a:p>
          <a:p>
            <a:pPr lvl="2"/>
            <a:r>
              <a:rPr lang="en-US"/>
              <a:t>Takes the shape of a container and can be poured.</a:t>
            </a:r>
          </a:p>
          <a:p>
            <a:pPr lvl="1"/>
            <a:r>
              <a:rPr lang="en-US" sz="2400"/>
              <a:t>Gas</a:t>
            </a:r>
            <a:endParaRPr lang="en-US"/>
          </a:p>
          <a:p>
            <a:pPr lvl="2"/>
            <a:r>
              <a:rPr lang="en-US"/>
              <a:t>Vapor that takes up the space of a container.  Usually invisible and is light weight. </a:t>
            </a:r>
          </a:p>
        </p:txBody>
      </p:sp>
      <p:pic>
        <p:nvPicPr>
          <p:cNvPr id="15364" name="Picture 4"/>
          <p:cNvPicPr>
            <a:picLocks noChangeAspect="1" noChangeArrowheads="1"/>
          </p:cNvPicPr>
          <p:nvPr/>
        </p:nvPicPr>
        <p:blipFill>
          <a:blip r:embed="rId2"/>
          <a:srcRect t="23318" b="32269"/>
          <a:stretch>
            <a:fillRect/>
          </a:stretch>
        </p:blipFill>
        <p:spPr bwMode="auto">
          <a:xfrm>
            <a:off x="2366963" y="914400"/>
            <a:ext cx="5481637" cy="18288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additive="base">
                                        <p:cTn id="7" dur="500" fill="hold"/>
                                        <p:tgtEl>
                                          <p:spTgt spid="153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3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363">
                                            <p:txEl>
                                              <p:pRg st="1" end="1"/>
                                            </p:txEl>
                                          </p:spTgt>
                                        </p:tgtEl>
                                        <p:attrNameLst>
                                          <p:attrName>style.visibility</p:attrName>
                                        </p:attrNameLst>
                                      </p:cBhvr>
                                      <p:to>
                                        <p:strVal val="visible"/>
                                      </p:to>
                                    </p:set>
                                    <p:anim calcmode="lin" valueType="num">
                                      <p:cBhvr additive="base">
                                        <p:cTn id="13" dur="500" fill="hold"/>
                                        <p:tgtEl>
                                          <p:spTgt spid="153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36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5363">
                                            <p:txEl>
                                              <p:pRg st="2" end="2"/>
                                            </p:txEl>
                                          </p:spTgt>
                                        </p:tgtEl>
                                        <p:attrNameLst>
                                          <p:attrName>style.visibility</p:attrName>
                                        </p:attrNameLst>
                                      </p:cBhvr>
                                      <p:to>
                                        <p:strVal val="visible"/>
                                      </p:to>
                                    </p:set>
                                    <p:anim calcmode="lin" valueType="num">
                                      <p:cBhvr additive="base">
                                        <p:cTn id="17" dur="500" fill="hold"/>
                                        <p:tgtEl>
                                          <p:spTgt spid="1536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36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15363">
                                            <p:txEl>
                                              <p:pRg st="3" end="3"/>
                                            </p:txEl>
                                          </p:spTgt>
                                        </p:tgtEl>
                                        <p:attrNameLst>
                                          <p:attrName>style.visibility</p:attrName>
                                        </p:attrNameLst>
                                      </p:cBhvr>
                                      <p:to>
                                        <p:strVal val="visible"/>
                                      </p:to>
                                    </p:set>
                                    <p:anim calcmode="lin" valueType="num">
                                      <p:cBhvr additive="base">
                                        <p:cTn id="23" dur="500" fill="hold"/>
                                        <p:tgtEl>
                                          <p:spTgt spid="15363">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5363">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5363">
                                            <p:txEl>
                                              <p:pRg st="4" end="4"/>
                                            </p:txEl>
                                          </p:spTgt>
                                        </p:tgtEl>
                                        <p:attrNameLst>
                                          <p:attrName>style.visibility</p:attrName>
                                        </p:attrNameLst>
                                      </p:cBhvr>
                                      <p:to>
                                        <p:strVal val="visible"/>
                                      </p:to>
                                    </p:set>
                                    <p:anim calcmode="lin" valueType="num">
                                      <p:cBhvr additive="base">
                                        <p:cTn id="27" dur="500" fill="hold"/>
                                        <p:tgtEl>
                                          <p:spTgt spid="1536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536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5363">
                                            <p:txEl>
                                              <p:pRg st="5" end="5"/>
                                            </p:txEl>
                                          </p:spTgt>
                                        </p:tgtEl>
                                        <p:attrNameLst>
                                          <p:attrName>style.visibility</p:attrName>
                                        </p:attrNameLst>
                                      </p:cBhvr>
                                      <p:to>
                                        <p:strVal val="visible"/>
                                      </p:to>
                                    </p:set>
                                    <p:anim calcmode="lin" valueType="num">
                                      <p:cBhvr additive="base">
                                        <p:cTn id="33" dur="500" fill="hold"/>
                                        <p:tgtEl>
                                          <p:spTgt spid="15363">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5363">
                                            <p:txEl>
                                              <p:pRg st="5" end="5"/>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5363">
                                            <p:txEl>
                                              <p:pRg st="6" end="6"/>
                                            </p:txEl>
                                          </p:spTgt>
                                        </p:tgtEl>
                                        <p:attrNameLst>
                                          <p:attrName>style.visibility</p:attrName>
                                        </p:attrNameLst>
                                      </p:cBhvr>
                                      <p:to>
                                        <p:strVal val="visible"/>
                                      </p:to>
                                    </p:set>
                                    <p:anim calcmode="lin" valueType="num">
                                      <p:cBhvr additive="base">
                                        <p:cTn id="37" dur="500" fill="hold"/>
                                        <p:tgtEl>
                                          <p:spTgt spid="1536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536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bldLvl="2"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Social Studies Timeline</a:t>
            </a:r>
          </a:p>
        </p:txBody>
      </p:sp>
      <p:grpSp>
        <p:nvGrpSpPr>
          <p:cNvPr id="2" name="Group 29"/>
          <p:cNvGrpSpPr>
            <a:grpSpLocks/>
          </p:cNvGrpSpPr>
          <p:nvPr/>
        </p:nvGrpSpPr>
        <p:grpSpPr bwMode="auto">
          <a:xfrm>
            <a:off x="381000" y="4768850"/>
            <a:ext cx="8534400" cy="1327150"/>
            <a:chOff x="240" y="2688"/>
            <a:chExt cx="5376" cy="836"/>
          </a:xfrm>
        </p:grpSpPr>
        <p:sp>
          <p:nvSpPr>
            <p:cNvPr id="33795" name="Line 3"/>
            <p:cNvSpPr>
              <a:spLocks noChangeShapeType="1"/>
            </p:cNvSpPr>
            <p:nvPr/>
          </p:nvSpPr>
          <p:spPr bwMode="auto">
            <a:xfrm>
              <a:off x="240" y="2688"/>
              <a:ext cx="5376" cy="0"/>
            </a:xfrm>
            <a:prstGeom prst="line">
              <a:avLst/>
            </a:prstGeom>
            <a:noFill/>
            <a:ln w="38100">
              <a:solidFill>
                <a:schemeClr val="tx1"/>
              </a:solidFill>
              <a:round/>
              <a:headEnd/>
              <a:tailEnd/>
            </a:ln>
            <a:effectLst/>
          </p:spPr>
          <p:txBody>
            <a:bodyPr wrap="none" anchor="ctr"/>
            <a:lstStyle/>
            <a:p>
              <a:endParaRPr lang="en-US"/>
            </a:p>
          </p:txBody>
        </p:sp>
        <p:sp>
          <p:nvSpPr>
            <p:cNvPr id="33797" name="Text Box 5"/>
            <p:cNvSpPr txBox="1">
              <a:spLocks noChangeArrowheads="1"/>
            </p:cNvSpPr>
            <p:nvPr/>
          </p:nvSpPr>
          <p:spPr bwMode="auto">
            <a:xfrm rot="5400000" flipV="1">
              <a:off x="159" y="3158"/>
              <a:ext cx="451" cy="233"/>
            </a:xfrm>
            <a:prstGeom prst="rect">
              <a:avLst/>
            </a:prstGeom>
            <a:noFill/>
            <a:ln w="9525">
              <a:noFill/>
              <a:miter lim="800000"/>
              <a:headEnd/>
              <a:tailEnd/>
            </a:ln>
            <a:effectLst/>
          </p:spPr>
          <p:txBody>
            <a:bodyPr wrap="none">
              <a:spAutoFit/>
            </a:bodyPr>
            <a:lstStyle/>
            <a:p>
              <a:r>
                <a:rPr lang="en-US" dirty="0">
                  <a:solidFill>
                    <a:srgbClr val="FF0000"/>
                  </a:solidFill>
                </a:rPr>
                <a:t>1620</a:t>
              </a:r>
            </a:p>
          </p:txBody>
        </p:sp>
        <p:sp>
          <p:nvSpPr>
            <p:cNvPr id="33800" name="Line 8"/>
            <p:cNvSpPr>
              <a:spLocks noChangeShapeType="1"/>
            </p:cNvSpPr>
            <p:nvPr/>
          </p:nvSpPr>
          <p:spPr bwMode="auto">
            <a:xfrm>
              <a:off x="384" y="2688"/>
              <a:ext cx="0" cy="288"/>
            </a:xfrm>
            <a:prstGeom prst="line">
              <a:avLst/>
            </a:prstGeom>
            <a:noFill/>
            <a:ln w="28575">
              <a:solidFill>
                <a:schemeClr val="tx1"/>
              </a:solidFill>
              <a:round/>
              <a:headEnd/>
              <a:tailEnd/>
            </a:ln>
            <a:effectLst/>
          </p:spPr>
          <p:txBody>
            <a:bodyPr wrap="none" anchor="ctr"/>
            <a:lstStyle/>
            <a:p>
              <a:endParaRPr lang="en-US"/>
            </a:p>
          </p:txBody>
        </p:sp>
        <p:sp>
          <p:nvSpPr>
            <p:cNvPr id="33802" name="Line 10"/>
            <p:cNvSpPr>
              <a:spLocks noChangeShapeType="1"/>
            </p:cNvSpPr>
            <p:nvPr/>
          </p:nvSpPr>
          <p:spPr bwMode="auto">
            <a:xfrm>
              <a:off x="864" y="2688"/>
              <a:ext cx="0" cy="288"/>
            </a:xfrm>
            <a:prstGeom prst="line">
              <a:avLst/>
            </a:prstGeom>
            <a:noFill/>
            <a:ln w="28575">
              <a:solidFill>
                <a:schemeClr val="tx1"/>
              </a:solidFill>
              <a:round/>
              <a:headEnd/>
              <a:tailEnd/>
            </a:ln>
            <a:effectLst/>
          </p:spPr>
          <p:txBody>
            <a:bodyPr wrap="none" anchor="ctr"/>
            <a:lstStyle/>
            <a:p>
              <a:endParaRPr lang="en-US"/>
            </a:p>
          </p:txBody>
        </p:sp>
        <p:sp>
          <p:nvSpPr>
            <p:cNvPr id="33803" name="Line 11"/>
            <p:cNvSpPr>
              <a:spLocks noChangeShapeType="1"/>
            </p:cNvSpPr>
            <p:nvPr/>
          </p:nvSpPr>
          <p:spPr bwMode="auto">
            <a:xfrm>
              <a:off x="1344" y="2688"/>
              <a:ext cx="0" cy="288"/>
            </a:xfrm>
            <a:prstGeom prst="line">
              <a:avLst/>
            </a:prstGeom>
            <a:noFill/>
            <a:ln w="28575">
              <a:solidFill>
                <a:schemeClr val="tx1"/>
              </a:solidFill>
              <a:round/>
              <a:headEnd/>
              <a:tailEnd/>
            </a:ln>
            <a:effectLst/>
          </p:spPr>
          <p:txBody>
            <a:bodyPr wrap="none" anchor="ctr"/>
            <a:lstStyle/>
            <a:p>
              <a:endParaRPr lang="en-US"/>
            </a:p>
          </p:txBody>
        </p:sp>
        <p:sp>
          <p:nvSpPr>
            <p:cNvPr id="33804" name="Line 12"/>
            <p:cNvSpPr>
              <a:spLocks noChangeShapeType="1"/>
            </p:cNvSpPr>
            <p:nvPr/>
          </p:nvSpPr>
          <p:spPr bwMode="auto">
            <a:xfrm>
              <a:off x="1872" y="2688"/>
              <a:ext cx="0" cy="288"/>
            </a:xfrm>
            <a:prstGeom prst="line">
              <a:avLst/>
            </a:prstGeom>
            <a:noFill/>
            <a:ln w="28575">
              <a:solidFill>
                <a:schemeClr val="tx1"/>
              </a:solidFill>
              <a:round/>
              <a:headEnd/>
              <a:tailEnd/>
            </a:ln>
            <a:effectLst/>
          </p:spPr>
          <p:txBody>
            <a:bodyPr wrap="none" anchor="ctr"/>
            <a:lstStyle/>
            <a:p>
              <a:endParaRPr lang="en-US"/>
            </a:p>
          </p:txBody>
        </p:sp>
        <p:sp>
          <p:nvSpPr>
            <p:cNvPr id="33805" name="Line 13"/>
            <p:cNvSpPr>
              <a:spLocks noChangeShapeType="1"/>
            </p:cNvSpPr>
            <p:nvPr/>
          </p:nvSpPr>
          <p:spPr bwMode="auto">
            <a:xfrm>
              <a:off x="2448" y="2688"/>
              <a:ext cx="0" cy="288"/>
            </a:xfrm>
            <a:prstGeom prst="line">
              <a:avLst/>
            </a:prstGeom>
            <a:noFill/>
            <a:ln w="28575">
              <a:solidFill>
                <a:schemeClr val="tx1"/>
              </a:solidFill>
              <a:round/>
              <a:headEnd/>
              <a:tailEnd/>
            </a:ln>
            <a:effectLst/>
          </p:spPr>
          <p:txBody>
            <a:bodyPr wrap="none" anchor="ctr"/>
            <a:lstStyle/>
            <a:p>
              <a:endParaRPr lang="en-US"/>
            </a:p>
          </p:txBody>
        </p:sp>
        <p:sp>
          <p:nvSpPr>
            <p:cNvPr id="33806" name="Line 14"/>
            <p:cNvSpPr>
              <a:spLocks noChangeShapeType="1"/>
            </p:cNvSpPr>
            <p:nvPr/>
          </p:nvSpPr>
          <p:spPr bwMode="auto">
            <a:xfrm>
              <a:off x="3024" y="2688"/>
              <a:ext cx="0" cy="288"/>
            </a:xfrm>
            <a:prstGeom prst="line">
              <a:avLst/>
            </a:prstGeom>
            <a:noFill/>
            <a:ln w="28575">
              <a:solidFill>
                <a:schemeClr val="tx1"/>
              </a:solidFill>
              <a:round/>
              <a:headEnd/>
              <a:tailEnd/>
            </a:ln>
            <a:effectLst/>
          </p:spPr>
          <p:txBody>
            <a:bodyPr wrap="none" anchor="ctr"/>
            <a:lstStyle/>
            <a:p>
              <a:endParaRPr lang="en-US"/>
            </a:p>
          </p:txBody>
        </p:sp>
        <p:sp>
          <p:nvSpPr>
            <p:cNvPr id="33807" name="Line 15"/>
            <p:cNvSpPr>
              <a:spLocks noChangeShapeType="1"/>
            </p:cNvSpPr>
            <p:nvPr/>
          </p:nvSpPr>
          <p:spPr bwMode="auto">
            <a:xfrm>
              <a:off x="3648" y="2688"/>
              <a:ext cx="0" cy="288"/>
            </a:xfrm>
            <a:prstGeom prst="line">
              <a:avLst/>
            </a:prstGeom>
            <a:noFill/>
            <a:ln w="28575">
              <a:solidFill>
                <a:schemeClr val="tx1"/>
              </a:solidFill>
              <a:round/>
              <a:headEnd/>
              <a:tailEnd/>
            </a:ln>
            <a:effectLst/>
          </p:spPr>
          <p:txBody>
            <a:bodyPr wrap="none" anchor="ctr"/>
            <a:lstStyle/>
            <a:p>
              <a:endParaRPr lang="en-US"/>
            </a:p>
          </p:txBody>
        </p:sp>
        <p:sp>
          <p:nvSpPr>
            <p:cNvPr id="33808" name="Line 16"/>
            <p:cNvSpPr>
              <a:spLocks noChangeShapeType="1"/>
            </p:cNvSpPr>
            <p:nvPr/>
          </p:nvSpPr>
          <p:spPr bwMode="auto">
            <a:xfrm>
              <a:off x="4272" y="2688"/>
              <a:ext cx="0" cy="288"/>
            </a:xfrm>
            <a:prstGeom prst="line">
              <a:avLst/>
            </a:prstGeom>
            <a:noFill/>
            <a:ln w="28575">
              <a:solidFill>
                <a:schemeClr val="tx1"/>
              </a:solidFill>
              <a:round/>
              <a:headEnd/>
              <a:tailEnd/>
            </a:ln>
            <a:effectLst/>
          </p:spPr>
          <p:txBody>
            <a:bodyPr wrap="none" anchor="ctr"/>
            <a:lstStyle/>
            <a:p>
              <a:endParaRPr lang="en-US"/>
            </a:p>
          </p:txBody>
        </p:sp>
        <p:sp>
          <p:nvSpPr>
            <p:cNvPr id="33809" name="Line 17"/>
            <p:cNvSpPr>
              <a:spLocks noChangeShapeType="1"/>
            </p:cNvSpPr>
            <p:nvPr/>
          </p:nvSpPr>
          <p:spPr bwMode="auto">
            <a:xfrm>
              <a:off x="5424" y="2688"/>
              <a:ext cx="0" cy="288"/>
            </a:xfrm>
            <a:prstGeom prst="line">
              <a:avLst/>
            </a:prstGeom>
            <a:noFill/>
            <a:ln w="28575">
              <a:solidFill>
                <a:schemeClr val="tx1"/>
              </a:solidFill>
              <a:round/>
              <a:headEnd/>
              <a:tailEnd/>
            </a:ln>
            <a:effectLst/>
          </p:spPr>
          <p:txBody>
            <a:bodyPr wrap="none" anchor="ctr"/>
            <a:lstStyle/>
            <a:p>
              <a:endParaRPr lang="en-US"/>
            </a:p>
          </p:txBody>
        </p:sp>
        <p:sp>
          <p:nvSpPr>
            <p:cNvPr id="33810" name="Line 18"/>
            <p:cNvSpPr>
              <a:spLocks noChangeShapeType="1"/>
            </p:cNvSpPr>
            <p:nvPr/>
          </p:nvSpPr>
          <p:spPr bwMode="auto">
            <a:xfrm>
              <a:off x="4896" y="2688"/>
              <a:ext cx="0" cy="288"/>
            </a:xfrm>
            <a:prstGeom prst="line">
              <a:avLst/>
            </a:prstGeom>
            <a:noFill/>
            <a:ln w="28575">
              <a:solidFill>
                <a:schemeClr val="tx1"/>
              </a:solidFill>
              <a:round/>
              <a:headEnd/>
              <a:tailEnd/>
            </a:ln>
            <a:effectLst/>
          </p:spPr>
          <p:txBody>
            <a:bodyPr wrap="none" anchor="ctr"/>
            <a:lstStyle/>
            <a:p>
              <a:endParaRPr lang="en-US"/>
            </a:p>
          </p:txBody>
        </p:sp>
        <p:sp>
          <p:nvSpPr>
            <p:cNvPr id="33812" name="Text Box 20"/>
            <p:cNvSpPr txBox="1">
              <a:spLocks noChangeArrowheads="1"/>
            </p:cNvSpPr>
            <p:nvPr/>
          </p:nvSpPr>
          <p:spPr bwMode="auto">
            <a:xfrm rot="5400000" flipV="1">
              <a:off x="612" y="3130"/>
              <a:ext cx="500" cy="288"/>
            </a:xfrm>
            <a:prstGeom prst="rect">
              <a:avLst/>
            </a:prstGeom>
            <a:noFill/>
            <a:ln w="9525">
              <a:noFill/>
              <a:miter lim="800000"/>
              <a:headEnd/>
              <a:tailEnd/>
            </a:ln>
            <a:effectLst/>
          </p:spPr>
          <p:txBody>
            <a:bodyPr wrap="none">
              <a:spAutoFit/>
            </a:bodyPr>
            <a:lstStyle/>
            <a:p>
              <a:r>
                <a:rPr lang="en-US"/>
                <a:t>1637</a:t>
              </a:r>
            </a:p>
          </p:txBody>
        </p:sp>
        <p:sp>
          <p:nvSpPr>
            <p:cNvPr id="33813" name="Text Box 21"/>
            <p:cNvSpPr txBox="1">
              <a:spLocks noChangeArrowheads="1"/>
            </p:cNvSpPr>
            <p:nvPr/>
          </p:nvSpPr>
          <p:spPr bwMode="auto">
            <a:xfrm rot="5400000" flipV="1">
              <a:off x="1093" y="3130"/>
              <a:ext cx="500" cy="288"/>
            </a:xfrm>
            <a:prstGeom prst="rect">
              <a:avLst/>
            </a:prstGeom>
            <a:noFill/>
            <a:ln w="9525">
              <a:noFill/>
              <a:miter lim="800000"/>
              <a:headEnd/>
              <a:tailEnd/>
            </a:ln>
            <a:effectLst/>
          </p:spPr>
          <p:txBody>
            <a:bodyPr wrap="none">
              <a:spAutoFit/>
            </a:bodyPr>
            <a:lstStyle/>
            <a:p>
              <a:r>
                <a:rPr lang="en-US"/>
                <a:t>1668</a:t>
              </a:r>
            </a:p>
          </p:txBody>
        </p:sp>
        <p:sp>
          <p:nvSpPr>
            <p:cNvPr id="33814" name="Text Box 22"/>
            <p:cNvSpPr txBox="1">
              <a:spLocks noChangeArrowheads="1"/>
            </p:cNvSpPr>
            <p:nvPr/>
          </p:nvSpPr>
          <p:spPr bwMode="auto">
            <a:xfrm rot="5400000" flipV="1">
              <a:off x="1620" y="3130"/>
              <a:ext cx="500" cy="288"/>
            </a:xfrm>
            <a:prstGeom prst="rect">
              <a:avLst/>
            </a:prstGeom>
            <a:noFill/>
            <a:ln w="9525">
              <a:noFill/>
              <a:miter lim="800000"/>
              <a:headEnd/>
              <a:tailEnd/>
            </a:ln>
            <a:effectLst/>
          </p:spPr>
          <p:txBody>
            <a:bodyPr wrap="none">
              <a:spAutoFit/>
            </a:bodyPr>
            <a:lstStyle/>
            <a:p>
              <a:r>
                <a:rPr lang="en-US"/>
                <a:t>1673</a:t>
              </a:r>
            </a:p>
          </p:txBody>
        </p:sp>
        <p:sp>
          <p:nvSpPr>
            <p:cNvPr id="33815" name="Text Box 23"/>
            <p:cNvSpPr txBox="1">
              <a:spLocks noChangeArrowheads="1"/>
            </p:cNvSpPr>
            <p:nvPr/>
          </p:nvSpPr>
          <p:spPr bwMode="auto">
            <a:xfrm rot="5400000" flipV="1">
              <a:off x="2197" y="3130"/>
              <a:ext cx="500" cy="288"/>
            </a:xfrm>
            <a:prstGeom prst="rect">
              <a:avLst/>
            </a:prstGeom>
            <a:noFill/>
            <a:ln w="9525">
              <a:noFill/>
              <a:miter lim="800000"/>
              <a:headEnd/>
              <a:tailEnd/>
            </a:ln>
            <a:effectLst/>
          </p:spPr>
          <p:txBody>
            <a:bodyPr wrap="none">
              <a:spAutoFit/>
            </a:bodyPr>
            <a:lstStyle/>
            <a:p>
              <a:r>
                <a:rPr lang="en-US"/>
                <a:t>1675</a:t>
              </a:r>
            </a:p>
          </p:txBody>
        </p:sp>
        <p:sp>
          <p:nvSpPr>
            <p:cNvPr id="33816" name="Text Box 24"/>
            <p:cNvSpPr txBox="1">
              <a:spLocks noChangeArrowheads="1"/>
            </p:cNvSpPr>
            <p:nvPr/>
          </p:nvSpPr>
          <p:spPr bwMode="auto">
            <a:xfrm rot="5400000" flipV="1">
              <a:off x="2772" y="3130"/>
              <a:ext cx="500" cy="288"/>
            </a:xfrm>
            <a:prstGeom prst="rect">
              <a:avLst/>
            </a:prstGeom>
            <a:noFill/>
            <a:ln w="9525">
              <a:noFill/>
              <a:miter lim="800000"/>
              <a:headEnd/>
              <a:tailEnd/>
            </a:ln>
            <a:effectLst/>
          </p:spPr>
          <p:txBody>
            <a:bodyPr wrap="none">
              <a:spAutoFit/>
            </a:bodyPr>
            <a:lstStyle/>
            <a:p>
              <a:r>
                <a:rPr lang="en-US"/>
                <a:t>1679</a:t>
              </a:r>
            </a:p>
          </p:txBody>
        </p:sp>
        <p:sp>
          <p:nvSpPr>
            <p:cNvPr id="33817" name="Text Box 25"/>
            <p:cNvSpPr txBox="1">
              <a:spLocks noChangeArrowheads="1"/>
            </p:cNvSpPr>
            <p:nvPr/>
          </p:nvSpPr>
          <p:spPr bwMode="auto">
            <a:xfrm rot="5400000" flipV="1">
              <a:off x="3396" y="3130"/>
              <a:ext cx="500" cy="288"/>
            </a:xfrm>
            <a:prstGeom prst="rect">
              <a:avLst/>
            </a:prstGeom>
            <a:noFill/>
            <a:ln w="9525">
              <a:noFill/>
              <a:miter lim="800000"/>
              <a:headEnd/>
              <a:tailEnd/>
            </a:ln>
            <a:effectLst/>
          </p:spPr>
          <p:txBody>
            <a:bodyPr wrap="none">
              <a:spAutoFit/>
            </a:bodyPr>
            <a:lstStyle/>
            <a:p>
              <a:r>
                <a:rPr lang="en-US"/>
                <a:t>1680</a:t>
              </a:r>
            </a:p>
          </p:txBody>
        </p:sp>
        <p:sp>
          <p:nvSpPr>
            <p:cNvPr id="33818" name="Text Box 26"/>
            <p:cNvSpPr txBox="1">
              <a:spLocks noChangeArrowheads="1"/>
            </p:cNvSpPr>
            <p:nvPr/>
          </p:nvSpPr>
          <p:spPr bwMode="auto">
            <a:xfrm rot="5400000" flipV="1">
              <a:off x="4020" y="3130"/>
              <a:ext cx="500" cy="288"/>
            </a:xfrm>
            <a:prstGeom prst="rect">
              <a:avLst/>
            </a:prstGeom>
            <a:noFill/>
            <a:ln w="9525">
              <a:noFill/>
              <a:miter lim="800000"/>
              <a:headEnd/>
              <a:tailEnd/>
            </a:ln>
            <a:effectLst/>
          </p:spPr>
          <p:txBody>
            <a:bodyPr wrap="none">
              <a:spAutoFit/>
            </a:bodyPr>
            <a:lstStyle/>
            <a:p>
              <a:r>
                <a:rPr lang="en-US"/>
                <a:t>1701</a:t>
              </a:r>
            </a:p>
          </p:txBody>
        </p:sp>
        <p:sp>
          <p:nvSpPr>
            <p:cNvPr id="33819" name="Text Box 27"/>
            <p:cNvSpPr txBox="1">
              <a:spLocks noChangeArrowheads="1"/>
            </p:cNvSpPr>
            <p:nvPr/>
          </p:nvSpPr>
          <p:spPr bwMode="auto">
            <a:xfrm rot="5400000" flipV="1">
              <a:off x="4644" y="3130"/>
              <a:ext cx="500" cy="288"/>
            </a:xfrm>
            <a:prstGeom prst="rect">
              <a:avLst/>
            </a:prstGeom>
            <a:noFill/>
            <a:ln w="9525">
              <a:noFill/>
              <a:miter lim="800000"/>
              <a:headEnd/>
              <a:tailEnd/>
            </a:ln>
            <a:effectLst/>
          </p:spPr>
          <p:txBody>
            <a:bodyPr wrap="none">
              <a:spAutoFit/>
            </a:bodyPr>
            <a:lstStyle/>
            <a:p>
              <a:r>
                <a:rPr lang="en-US"/>
                <a:t>1711</a:t>
              </a:r>
            </a:p>
          </p:txBody>
        </p:sp>
        <p:sp>
          <p:nvSpPr>
            <p:cNvPr id="33820" name="Text Box 28"/>
            <p:cNvSpPr txBox="1">
              <a:spLocks noChangeArrowheads="1"/>
            </p:cNvSpPr>
            <p:nvPr/>
          </p:nvSpPr>
          <p:spPr bwMode="auto">
            <a:xfrm rot="5400000" flipV="1">
              <a:off x="5172" y="3130"/>
              <a:ext cx="500" cy="288"/>
            </a:xfrm>
            <a:prstGeom prst="rect">
              <a:avLst/>
            </a:prstGeom>
            <a:noFill/>
            <a:ln w="9525">
              <a:noFill/>
              <a:miter lim="800000"/>
              <a:headEnd/>
              <a:tailEnd/>
            </a:ln>
            <a:effectLst/>
          </p:spPr>
          <p:txBody>
            <a:bodyPr wrap="none">
              <a:spAutoFit/>
            </a:bodyPr>
            <a:lstStyle/>
            <a:p>
              <a:r>
                <a:rPr lang="en-US"/>
                <a:t>1751</a:t>
              </a:r>
            </a:p>
          </p:txBody>
        </p:sp>
      </p:grpSp>
      <p:sp>
        <p:nvSpPr>
          <p:cNvPr id="33822" name="Text Box 30"/>
          <p:cNvSpPr txBox="1">
            <a:spLocks noChangeArrowheads="1"/>
          </p:cNvSpPr>
          <p:nvPr/>
        </p:nvSpPr>
        <p:spPr bwMode="auto">
          <a:xfrm rot="-5400000">
            <a:off x="-203994" y="3094832"/>
            <a:ext cx="2968625" cy="274638"/>
          </a:xfrm>
          <a:prstGeom prst="rect">
            <a:avLst/>
          </a:prstGeom>
          <a:noFill/>
          <a:ln w="9525">
            <a:noFill/>
            <a:miter lim="800000"/>
            <a:headEnd/>
            <a:tailEnd/>
          </a:ln>
          <a:effectLst/>
        </p:spPr>
        <p:txBody>
          <a:bodyPr>
            <a:spAutoFit/>
          </a:bodyPr>
          <a:lstStyle/>
          <a:p>
            <a:pPr>
              <a:spcBef>
                <a:spcPct val="50000"/>
              </a:spcBef>
            </a:pPr>
            <a:r>
              <a:rPr lang="en-US" sz="1200" b="1">
                <a:latin typeface="Tahoma" pitchFamily="34" charset="0"/>
              </a:rPr>
              <a:t>Jacques Marquette is born.</a:t>
            </a:r>
          </a:p>
        </p:txBody>
      </p:sp>
      <p:sp>
        <p:nvSpPr>
          <p:cNvPr id="33823" name="Text Box 31"/>
          <p:cNvSpPr txBox="1">
            <a:spLocks noChangeArrowheads="1"/>
          </p:cNvSpPr>
          <p:nvPr/>
        </p:nvSpPr>
        <p:spPr bwMode="auto">
          <a:xfrm rot="-5400000">
            <a:off x="761207" y="3045619"/>
            <a:ext cx="2894012" cy="457200"/>
          </a:xfrm>
          <a:prstGeom prst="rect">
            <a:avLst/>
          </a:prstGeom>
          <a:noFill/>
          <a:ln w="9525">
            <a:noFill/>
            <a:miter lim="800000"/>
            <a:headEnd/>
            <a:tailEnd/>
          </a:ln>
          <a:effectLst/>
        </p:spPr>
        <p:txBody>
          <a:bodyPr>
            <a:spAutoFit/>
          </a:bodyPr>
          <a:lstStyle/>
          <a:p>
            <a:pPr>
              <a:spcBef>
                <a:spcPct val="50000"/>
              </a:spcBef>
            </a:pPr>
            <a:r>
              <a:rPr lang="en-US" sz="1200" b="1">
                <a:latin typeface="Tahoma" pitchFamily="34" charset="0"/>
              </a:rPr>
              <a:t>Sault Ste. Marie is founded by Jacques Marquette.</a:t>
            </a:r>
          </a:p>
        </p:txBody>
      </p:sp>
      <p:sp>
        <p:nvSpPr>
          <p:cNvPr id="33833" name="Text Box 41"/>
          <p:cNvSpPr txBox="1">
            <a:spLocks noChangeArrowheads="1"/>
          </p:cNvSpPr>
          <p:nvPr/>
        </p:nvSpPr>
        <p:spPr bwMode="auto">
          <a:xfrm rot="-5400000">
            <a:off x="1677194" y="3045619"/>
            <a:ext cx="2894012" cy="457200"/>
          </a:xfrm>
          <a:prstGeom prst="rect">
            <a:avLst/>
          </a:prstGeom>
          <a:noFill/>
          <a:ln w="9525">
            <a:noFill/>
            <a:miter lim="800000"/>
            <a:headEnd/>
            <a:tailEnd/>
          </a:ln>
          <a:effectLst/>
        </p:spPr>
        <p:txBody>
          <a:bodyPr>
            <a:spAutoFit/>
          </a:bodyPr>
          <a:lstStyle/>
          <a:p>
            <a:pPr>
              <a:spcBef>
                <a:spcPct val="50000"/>
              </a:spcBef>
            </a:pPr>
            <a:r>
              <a:rPr lang="en-US" sz="1200" b="1">
                <a:latin typeface="Tahoma" pitchFamily="34" charset="0"/>
              </a:rPr>
              <a:t>Marquette and Joliet started their expedition.</a:t>
            </a:r>
          </a:p>
        </p:txBody>
      </p:sp>
      <p:sp>
        <p:nvSpPr>
          <p:cNvPr id="33834" name="Text Box 42"/>
          <p:cNvSpPr txBox="1">
            <a:spLocks noChangeArrowheads="1"/>
          </p:cNvSpPr>
          <p:nvPr/>
        </p:nvSpPr>
        <p:spPr bwMode="auto">
          <a:xfrm rot="-5400000">
            <a:off x="2500312" y="3138488"/>
            <a:ext cx="2894013" cy="274638"/>
          </a:xfrm>
          <a:prstGeom prst="rect">
            <a:avLst/>
          </a:prstGeom>
          <a:noFill/>
          <a:ln w="9525">
            <a:noFill/>
            <a:miter lim="800000"/>
            <a:headEnd/>
            <a:tailEnd/>
          </a:ln>
          <a:effectLst/>
        </p:spPr>
        <p:txBody>
          <a:bodyPr>
            <a:spAutoFit/>
          </a:bodyPr>
          <a:lstStyle/>
          <a:p>
            <a:pPr>
              <a:spcBef>
                <a:spcPct val="50000"/>
              </a:spcBef>
            </a:pPr>
            <a:r>
              <a:rPr lang="en-US" sz="1200" b="1">
                <a:latin typeface="Tahoma" pitchFamily="34" charset="0"/>
              </a:rPr>
              <a:t>Jacque Marquette dies.</a:t>
            </a:r>
          </a:p>
        </p:txBody>
      </p:sp>
      <p:sp>
        <p:nvSpPr>
          <p:cNvPr id="33835" name="Text Box 43"/>
          <p:cNvSpPr txBox="1">
            <a:spLocks noChangeArrowheads="1"/>
          </p:cNvSpPr>
          <p:nvPr/>
        </p:nvSpPr>
        <p:spPr bwMode="auto">
          <a:xfrm rot="-5400000">
            <a:off x="3505994" y="3045619"/>
            <a:ext cx="2894012" cy="457200"/>
          </a:xfrm>
          <a:prstGeom prst="rect">
            <a:avLst/>
          </a:prstGeom>
          <a:noFill/>
          <a:ln w="9525">
            <a:noFill/>
            <a:miter lim="800000"/>
            <a:headEnd/>
            <a:tailEnd/>
          </a:ln>
          <a:effectLst/>
        </p:spPr>
        <p:txBody>
          <a:bodyPr>
            <a:spAutoFit/>
          </a:bodyPr>
          <a:lstStyle/>
          <a:p>
            <a:pPr>
              <a:spcBef>
                <a:spcPct val="50000"/>
              </a:spcBef>
            </a:pPr>
            <a:r>
              <a:rPr lang="en-US" sz="1200" b="1">
                <a:latin typeface="Tahoma" pitchFamily="34" charset="0"/>
              </a:rPr>
              <a:t>The Griffon wads placed LaSalle’s ship.</a:t>
            </a:r>
          </a:p>
        </p:txBody>
      </p:sp>
      <p:sp>
        <p:nvSpPr>
          <p:cNvPr id="33836" name="Text Box 44"/>
          <p:cNvSpPr txBox="1">
            <a:spLocks noChangeArrowheads="1"/>
          </p:cNvSpPr>
          <p:nvPr/>
        </p:nvSpPr>
        <p:spPr bwMode="auto">
          <a:xfrm rot="-5400000">
            <a:off x="4511676" y="2954337"/>
            <a:ext cx="2894012" cy="639763"/>
          </a:xfrm>
          <a:prstGeom prst="rect">
            <a:avLst/>
          </a:prstGeom>
          <a:noFill/>
          <a:ln w="9525">
            <a:noFill/>
            <a:miter lim="800000"/>
            <a:headEnd/>
            <a:tailEnd/>
          </a:ln>
          <a:effectLst/>
        </p:spPr>
        <p:txBody>
          <a:bodyPr>
            <a:spAutoFit/>
          </a:bodyPr>
          <a:lstStyle/>
          <a:p>
            <a:pPr>
              <a:spcBef>
                <a:spcPct val="50000"/>
              </a:spcBef>
            </a:pPr>
            <a:r>
              <a:rPr lang="en-US" sz="1200" b="1">
                <a:latin typeface="Tahoma" pitchFamily="34" charset="0"/>
              </a:rPr>
              <a:t>LaSalle and Cadillac had to walk across the lower peninsula of Michigan.</a:t>
            </a:r>
          </a:p>
        </p:txBody>
      </p:sp>
      <p:sp>
        <p:nvSpPr>
          <p:cNvPr id="33837" name="Text Box 45"/>
          <p:cNvSpPr txBox="1">
            <a:spLocks noChangeArrowheads="1"/>
          </p:cNvSpPr>
          <p:nvPr/>
        </p:nvSpPr>
        <p:spPr bwMode="auto">
          <a:xfrm rot="-5400000">
            <a:off x="5487194" y="3045619"/>
            <a:ext cx="2894012" cy="457200"/>
          </a:xfrm>
          <a:prstGeom prst="rect">
            <a:avLst/>
          </a:prstGeom>
          <a:noFill/>
          <a:ln w="9525">
            <a:noFill/>
            <a:miter lim="800000"/>
            <a:headEnd/>
            <a:tailEnd/>
          </a:ln>
          <a:effectLst/>
        </p:spPr>
        <p:txBody>
          <a:bodyPr>
            <a:spAutoFit/>
          </a:bodyPr>
          <a:lstStyle/>
          <a:p>
            <a:pPr>
              <a:spcBef>
                <a:spcPct val="50000"/>
              </a:spcBef>
            </a:pPr>
            <a:r>
              <a:rPr lang="en-US" sz="1200" b="1">
                <a:latin typeface="Tahoma" pitchFamily="34" charset="0"/>
              </a:rPr>
              <a:t>LaSalle left Montreal with 25 canoes.</a:t>
            </a:r>
          </a:p>
        </p:txBody>
      </p:sp>
      <p:sp>
        <p:nvSpPr>
          <p:cNvPr id="33838" name="Text Box 46"/>
          <p:cNvSpPr txBox="1">
            <a:spLocks noChangeArrowheads="1"/>
          </p:cNvSpPr>
          <p:nvPr/>
        </p:nvSpPr>
        <p:spPr bwMode="auto">
          <a:xfrm rot="-5400000">
            <a:off x="6211094" y="2777332"/>
            <a:ext cx="3424237" cy="457200"/>
          </a:xfrm>
          <a:prstGeom prst="rect">
            <a:avLst/>
          </a:prstGeom>
          <a:noFill/>
          <a:ln w="9525">
            <a:noFill/>
            <a:miter lim="800000"/>
            <a:headEnd/>
            <a:tailEnd/>
          </a:ln>
          <a:effectLst/>
        </p:spPr>
        <p:txBody>
          <a:bodyPr>
            <a:spAutoFit/>
          </a:bodyPr>
          <a:lstStyle/>
          <a:p>
            <a:pPr>
              <a:spcBef>
                <a:spcPct val="50000"/>
              </a:spcBef>
            </a:pPr>
            <a:r>
              <a:rPr lang="en-US" sz="1200" b="1">
                <a:latin typeface="Tahoma" pitchFamily="34" charset="0"/>
              </a:rPr>
              <a:t>Traders decide to get Cadillac out of Detroit.</a:t>
            </a:r>
          </a:p>
        </p:txBody>
      </p:sp>
      <p:sp>
        <p:nvSpPr>
          <p:cNvPr id="33839" name="Text Box 47"/>
          <p:cNvSpPr txBox="1">
            <a:spLocks noChangeArrowheads="1"/>
          </p:cNvSpPr>
          <p:nvPr/>
        </p:nvSpPr>
        <p:spPr bwMode="auto">
          <a:xfrm rot="-5400000">
            <a:off x="7162800" y="2968626"/>
            <a:ext cx="3044825" cy="457200"/>
          </a:xfrm>
          <a:prstGeom prst="rect">
            <a:avLst/>
          </a:prstGeom>
          <a:noFill/>
          <a:ln w="9525">
            <a:noFill/>
            <a:miter lim="800000"/>
            <a:headEnd/>
            <a:tailEnd/>
          </a:ln>
          <a:effectLst/>
        </p:spPr>
        <p:txBody>
          <a:bodyPr>
            <a:spAutoFit/>
          </a:bodyPr>
          <a:lstStyle/>
          <a:p>
            <a:pPr>
              <a:spcBef>
                <a:spcPct val="50000"/>
              </a:spcBef>
            </a:pPr>
            <a:r>
              <a:rPr lang="en-US" sz="1200" b="1">
                <a:latin typeface="Tahoma" pitchFamily="34" charset="0"/>
              </a:rPr>
              <a:t>The French had built 7 forts in Michigan.</a:t>
            </a:r>
          </a:p>
        </p:txBody>
      </p:sp>
      <p:sp>
        <p:nvSpPr>
          <p:cNvPr id="33841" name="Text Box 49"/>
          <p:cNvSpPr txBox="1">
            <a:spLocks noChangeArrowheads="1"/>
          </p:cNvSpPr>
          <p:nvPr/>
        </p:nvSpPr>
        <p:spPr bwMode="auto">
          <a:xfrm rot="-5400000">
            <a:off x="-885031" y="3094832"/>
            <a:ext cx="2968625" cy="274637"/>
          </a:xfrm>
          <a:prstGeom prst="rect">
            <a:avLst/>
          </a:prstGeom>
          <a:noFill/>
          <a:ln w="9525">
            <a:noFill/>
            <a:miter lim="800000"/>
            <a:headEnd/>
            <a:tailEnd/>
          </a:ln>
          <a:effectLst/>
        </p:spPr>
        <p:txBody>
          <a:bodyPr>
            <a:spAutoFit/>
          </a:bodyPr>
          <a:lstStyle/>
          <a:p>
            <a:pPr>
              <a:spcBef>
                <a:spcPct val="50000"/>
              </a:spcBef>
            </a:pPr>
            <a:r>
              <a:rPr lang="en-US" sz="1200" b="1" dirty="0">
                <a:solidFill>
                  <a:srgbClr val="FF0000"/>
                </a:solidFill>
                <a:latin typeface="Tahoma" pitchFamily="34" charset="0"/>
              </a:rPr>
              <a:t>Etienne Brule arrives in Michigan.</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Interest Project: </a:t>
            </a:r>
            <a:r>
              <a:rPr lang="en-US" dirty="0" smtClean="0"/>
              <a:t>What are the best sports stadiums</a:t>
            </a:r>
            <a:r>
              <a:rPr lang="en-US" dirty="0" smtClean="0"/>
              <a:t>?</a:t>
            </a:r>
          </a:p>
          <a:p>
            <a:r>
              <a:rPr lang="en-US" dirty="0" smtClean="0"/>
              <a:t>Math</a:t>
            </a:r>
          </a:p>
          <a:p>
            <a:r>
              <a:rPr lang="en-US" dirty="0" smtClean="0"/>
              <a:t>Reading</a:t>
            </a:r>
          </a:p>
          <a:p>
            <a:r>
              <a:rPr lang="en-US" dirty="0" smtClean="0"/>
              <a:t>Writing</a:t>
            </a:r>
          </a:p>
          <a:p>
            <a:r>
              <a:rPr lang="en-US" dirty="0" smtClean="0"/>
              <a:t>Science</a:t>
            </a:r>
          </a:p>
          <a:p>
            <a:r>
              <a:rPr lang="en-US" smtClean="0"/>
              <a:t>Social Studies</a:t>
            </a:r>
            <a:endParaRPr lang="en-US" dirty="0" smtClean="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914400" y="152400"/>
            <a:ext cx="7772400" cy="1143000"/>
          </a:xfrm>
        </p:spPr>
        <p:txBody>
          <a:bodyPr/>
          <a:lstStyle/>
          <a:p>
            <a:r>
              <a:rPr lang="en-US"/>
              <a:t>Social Studies</a:t>
            </a:r>
          </a:p>
        </p:txBody>
      </p:sp>
      <p:sp>
        <p:nvSpPr>
          <p:cNvPr id="14339" name="Rectangle 3"/>
          <p:cNvSpPr>
            <a:spLocks noGrp="1" noChangeArrowheads="1"/>
          </p:cNvSpPr>
          <p:nvPr>
            <p:ph type="body" idx="1"/>
          </p:nvPr>
        </p:nvSpPr>
        <p:spPr/>
        <p:txBody>
          <a:bodyPr/>
          <a:lstStyle/>
          <a:p>
            <a:r>
              <a:rPr lang="en-US" dirty="0">
                <a:solidFill>
                  <a:srgbClr val="FF0000"/>
                </a:solidFill>
              </a:rPr>
              <a:t>1620 </a:t>
            </a:r>
          </a:p>
          <a:p>
            <a:pPr lvl="1"/>
            <a:r>
              <a:rPr lang="en-US" dirty="0"/>
              <a:t>Etienne Brule was the first Frenchman to arrive in Michigan.  He lived far east in Canada.  He enjoyed taking canoe trips along the rivers.  One day he wanted to go west but could not use Lake Ontario or Lake Erie because the Iroquois tribes lived along those lakes.  The French and Iroquois were enemies so he had to find another way along the Ottawa River.</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Stadium one: reliant stadium</a:t>
            </a:r>
            <a:endParaRPr lang="en-US" dirty="0"/>
          </a:p>
        </p:txBody>
      </p:sp>
      <p:sp>
        <p:nvSpPr>
          <p:cNvPr id="3" name="Content Placeholder 2"/>
          <p:cNvSpPr>
            <a:spLocks noGrp="1"/>
          </p:cNvSpPr>
          <p:nvPr>
            <p:ph idx="1"/>
          </p:nvPr>
        </p:nvSpPr>
        <p:spPr/>
        <p:txBody>
          <a:bodyPr/>
          <a:lstStyle/>
          <a:p>
            <a:r>
              <a:rPr lang="en-US" dirty="0" smtClean="0"/>
              <a:t>Where: Houston, Texas</a:t>
            </a:r>
          </a:p>
          <a:p>
            <a:r>
              <a:rPr lang="en-US" dirty="0" smtClean="0"/>
              <a:t>Who plays there: Houston Texans </a:t>
            </a:r>
          </a:p>
          <a:p>
            <a:r>
              <a:rPr lang="en-US" dirty="0" smtClean="0"/>
              <a:t>What sport: Football</a:t>
            </a:r>
          </a:p>
          <a:p>
            <a:r>
              <a:rPr lang="en-US" dirty="0" smtClean="0"/>
              <a:t>Capacity: 71,500</a:t>
            </a:r>
          </a:p>
          <a:p>
            <a:r>
              <a:rPr lang="en-US" dirty="0" smtClean="0"/>
              <a:t>Built: 2002</a:t>
            </a:r>
            <a:endParaRPr lang="en-US" dirty="0"/>
          </a:p>
        </p:txBody>
      </p:sp>
      <p:pic>
        <p:nvPicPr>
          <p:cNvPr id="4" name="Picture 4" descr="http://www.photohome.com/pictures/texas-pictures/houston/reliant-stadium-2a.jpg"/>
          <p:cNvPicPr>
            <a:picLocks noChangeAspect="1" noChangeArrowheads="1"/>
          </p:cNvPicPr>
          <p:nvPr/>
        </p:nvPicPr>
        <p:blipFill>
          <a:blip r:embed="rId2"/>
          <a:srcRect/>
          <a:stretch>
            <a:fillRect/>
          </a:stretch>
        </p:blipFill>
        <p:spPr bwMode="auto">
          <a:xfrm>
            <a:off x="4114800" y="3276600"/>
            <a:ext cx="4457700" cy="29718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l.yimg.com/g/images/spaceball.gif"/>
          <p:cNvPicPr>
            <a:picLocks noChangeAspect="1" noChangeArrowheads="1"/>
          </p:cNvPicPr>
          <p:nvPr/>
        </p:nvPicPr>
        <p:blipFill>
          <a:blip r:embed="rId2"/>
          <a:srcRect/>
          <a:stretch>
            <a:fillRect/>
          </a:stretch>
        </p:blipFill>
        <p:spPr bwMode="auto">
          <a:xfrm>
            <a:off x="4184650" y="-1536700"/>
            <a:ext cx="4762500" cy="3171825"/>
          </a:xfrm>
          <a:prstGeom prst="rect">
            <a:avLst/>
          </a:prstGeom>
          <a:noFill/>
        </p:spPr>
      </p:pic>
      <p:pic>
        <p:nvPicPr>
          <p:cNvPr id="1030" name="Picture 6" descr="http://l.yimg.com/g/images/spaceball.gif"/>
          <p:cNvPicPr>
            <a:picLocks noChangeAspect="1" noChangeArrowheads="1"/>
          </p:cNvPicPr>
          <p:nvPr/>
        </p:nvPicPr>
        <p:blipFill>
          <a:blip r:embed="rId2"/>
          <a:srcRect/>
          <a:stretch>
            <a:fillRect/>
          </a:stretch>
        </p:blipFill>
        <p:spPr bwMode="auto">
          <a:xfrm>
            <a:off x="4184650" y="-1536700"/>
            <a:ext cx="4762500" cy="3171825"/>
          </a:xfrm>
          <a:prstGeom prst="rect">
            <a:avLst/>
          </a:prstGeom>
          <a:noFill/>
        </p:spPr>
      </p:pic>
      <p:pic>
        <p:nvPicPr>
          <p:cNvPr id="1032" name="Picture 8" descr="http://www.texasbowl.org/i/stadium_battle_red.jpg"/>
          <p:cNvPicPr>
            <a:picLocks noChangeAspect="1" noChangeArrowheads="1"/>
          </p:cNvPicPr>
          <p:nvPr/>
        </p:nvPicPr>
        <p:blipFill>
          <a:blip r:embed="rId3"/>
          <a:srcRect/>
          <a:stretch>
            <a:fillRect/>
          </a:stretch>
        </p:blipFill>
        <p:spPr bwMode="auto">
          <a:xfrm>
            <a:off x="0" y="3962400"/>
            <a:ext cx="3810000" cy="2543175"/>
          </a:xfrm>
          <a:prstGeom prst="rect">
            <a:avLst/>
          </a:prstGeom>
          <a:noFill/>
        </p:spPr>
      </p:pic>
      <p:pic>
        <p:nvPicPr>
          <p:cNvPr id="1034" name="Picture 10" descr="http://images.chron.com/content/chronicle/special/02/reliant/img/stadiumfr2.jpg"/>
          <p:cNvPicPr>
            <a:picLocks noChangeAspect="1" noChangeArrowheads="1"/>
          </p:cNvPicPr>
          <p:nvPr/>
        </p:nvPicPr>
        <p:blipFill>
          <a:blip r:embed="rId4"/>
          <a:srcRect/>
          <a:stretch>
            <a:fillRect/>
          </a:stretch>
        </p:blipFill>
        <p:spPr bwMode="auto">
          <a:xfrm>
            <a:off x="4572000" y="0"/>
            <a:ext cx="3060700" cy="2828087"/>
          </a:xfrm>
          <a:prstGeom prst="rect">
            <a:avLst/>
          </a:prstGeom>
          <a:noFill/>
        </p:spPr>
      </p:pic>
      <p:sp>
        <p:nvSpPr>
          <p:cNvPr id="7" name="TextBox 6"/>
          <p:cNvSpPr txBox="1"/>
          <p:nvPr/>
        </p:nvSpPr>
        <p:spPr>
          <a:xfrm>
            <a:off x="533400" y="381000"/>
            <a:ext cx="3581400" cy="3508653"/>
          </a:xfrm>
          <a:prstGeom prst="rect">
            <a:avLst/>
          </a:prstGeom>
          <a:noFill/>
        </p:spPr>
        <p:txBody>
          <a:bodyPr wrap="square" rtlCol="0">
            <a:spAutoFit/>
          </a:bodyPr>
          <a:lstStyle/>
          <a:p>
            <a:r>
              <a:rPr lang="en-US" sz="2400" b="1" dirty="0" smtClean="0"/>
              <a:t>FAST FACTS:</a:t>
            </a:r>
          </a:p>
          <a:p>
            <a:endParaRPr lang="en-US" dirty="0"/>
          </a:p>
          <a:p>
            <a:pPr>
              <a:buFont typeface="Arial" pitchFamily="34" charset="0"/>
              <a:buChar char="•"/>
            </a:pPr>
            <a:r>
              <a:rPr lang="en-US" dirty="0" smtClean="0"/>
              <a:t>OVER HALF OF THE BUILDING IS MADE OF GLASS.</a:t>
            </a:r>
          </a:p>
          <a:p>
            <a:pPr>
              <a:buFont typeface="Arial" pitchFamily="34" charset="0"/>
              <a:buChar char="•"/>
            </a:pPr>
            <a:endParaRPr lang="en-US" dirty="0"/>
          </a:p>
          <a:p>
            <a:pPr>
              <a:buFont typeface="Arial" pitchFamily="34" charset="0"/>
              <a:buChar char="•"/>
            </a:pPr>
            <a:r>
              <a:rPr lang="en-US" dirty="0" smtClean="0"/>
              <a:t>IT’S ALSO HOME TO THE HOUSTON RODEO</a:t>
            </a:r>
          </a:p>
          <a:p>
            <a:pPr>
              <a:buFont typeface="Arial" pitchFamily="34" charset="0"/>
              <a:buChar char="•"/>
            </a:pPr>
            <a:endParaRPr lang="en-US" dirty="0"/>
          </a:p>
          <a:p>
            <a:pPr>
              <a:buFont typeface="Arial" pitchFamily="34" charset="0"/>
              <a:buChar char="•"/>
            </a:pPr>
            <a:r>
              <a:rPr lang="en-US" dirty="0" smtClean="0"/>
              <a:t>IT IS THE FIRST NFL STADIUM WITH A RETRACTABLE ROOF. THE ROOF CAN BE OPENED OR CLOSED IN 10 MINUTES.</a:t>
            </a:r>
            <a:endParaRPr lang="en-US" dirty="0"/>
          </a:p>
        </p:txBody>
      </p:sp>
      <p:pic>
        <p:nvPicPr>
          <p:cNvPr id="1036" name="Picture 12" descr="Aerial View"/>
          <p:cNvPicPr>
            <a:picLocks noChangeAspect="1" noChangeArrowheads="1"/>
          </p:cNvPicPr>
          <p:nvPr/>
        </p:nvPicPr>
        <p:blipFill>
          <a:blip r:embed="rId5"/>
          <a:srcRect/>
          <a:stretch>
            <a:fillRect/>
          </a:stretch>
        </p:blipFill>
        <p:spPr bwMode="auto">
          <a:xfrm>
            <a:off x="4381500" y="2895600"/>
            <a:ext cx="4762500" cy="3810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Stadium two: CHASE FIELD</a:t>
            </a:r>
            <a:endParaRPr lang="en-US" dirty="0"/>
          </a:p>
        </p:txBody>
      </p:sp>
      <p:sp>
        <p:nvSpPr>
          <p:cNvPr id="3" name="Content Placeholder 2"/>
          <p:cNvSpPr>
            <a:spLocks noGrp="1"/>
          </p:cNvSpPr>
          <p:nvPr>
            <p:ph idx="1"/>
          </p:nvPr>
        </p:nvSpPr>
        <p:spPr/>
        <p:txBody>
          <a:bodyPr/>
          <a:lstStyle/>
          <a:p>
            <a:r>
              <a:rPr lang="en-US" dirty="0" smtClean="0"/>
              <a:t>Where: Phoenix, Arizona</a:t>
            </a:r>
          </a:p>
          <a:p>
            <a:r>
              <a:rPr lang="en-US" dirty="0" smtClean="0"/>
              <a:t>Who plays there: Arizona Diamondbacks</a:t>
            </a:r>
          </a:p>
          <a:p>
            <a:r>
              <a:rPr lang="en-US" dirty="0" smtClean="0"/>
              <a:t>What sport: Baseball</a:t>
            </a:r>
          </a:p>
          <a:p>
            <a:r>
              <a:rPr lang="en-US" dirty="0" smtClean="0"/>
              <a:t>Capacity: 48,569</a:t>
            </a:r>
          </a:p>
          <a:p>
            <a:r>
              <a:rPr lang="en-US" dirty="0" smtClean="0"/>
              <a:t>Built: 1998</a:t>
            </a:r>
            <a:endParaRPr lang="en-US" dirty="0"/>
          </a:p>
        </p:txBody>
      </p:sp>
      <p:pic>
        <p:nvPicPr>
          <p:cNvPr id="6146" name="Picture 2" descr="Inside Chase Field">
            <a:hlinkClick r:id="rId2"/>
          </p:cNvPr>
          <p:cNvPicPr>
            <a:picLocks noChangeAspect="1" noChangeArrowheads="1"/>
          </p:cNvPicPr>
          <p:nvPr/>
        </p:nvPicPr>
        <p:blipFill>
          <a:blip r:embed="rId3"/>
          <a:srcRect/>
          <a:stretch>
            <a:fillRect/>
          </a:stretch>
        </p:blipFill>
        <p:spPr bwMode="auto">
          <a:xfrm>
            <a:off x="3962400" y="3352800"/>
            <a:ext cx="4572000" cy="2571751"/>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www.ballparksofbaseball.com/nl/chase08922.jpg"/>
          <p:cNvPicPr>
            <a:picLocks noChangeAspect="1" noChangeArrowheads="1"/>
          </p:cNvPicPr>
          <p:nvPr/>
        </p:nvPicPr>
        <p:blipFill>
          <a:blip r:embed="rId2"/>
          <a:srcRect/>
          <a:stretch>
            <a:fillRect/>
          </a:stretch>
        </p:blipFill>
        <p:spPr bwMode="auto">
          <a:xfrm>
            <a:off x="0" y="0"/>
            <a:ext cx="3454400" cy="2590800"/>
          </a:xfrm>
          <a:prstGeom prst="rect">
            <a:avLst/>
          </a:prstGeom>
          <a:noFill/>
        </p:spPr>
      </p:pic>
      <p:sp>
        <p:nvSpPr>
          <p:cNvPr id="3" name="TextBox 2"/>
          <p:cNvSpPr txBox="1"/>
          <p:nvPr/>
        </p:nvSpPr>
        <p:spPr>
          <a:xfrm>
            <a:off x="6324600" y="685800"/>
            <a:ext cx="2514600" cy="2954655"/>
          </a:xfrm>
          <a:prstGeom prst="rect">
            <a:avLst/>
          </a:prstGeom>
          <a:noFill/>
        </p:spPr>
        <p:txBody>
          <a:bodyPr wrap="square" rtlCol="0">
            <a:spAutoFit/>
          </a:bodyPr>
          <a:lstStyle/>
          <a:p>
            <a:r>
              <a:rPr lang="en-US" sz="2400" b="1" dirty="0" smtClean="0"/>
              <a:t>FAST FACTS:</a:t>
            </a:r>
          </a:p>
          <a:p>
            <a:endParaRPr lang="en-US" dirty="0" smtClean="0"/>
          </a:p>
          <a:p>
            <a:r>
              <a:rPr lang="en-US" dirty="0" smtClean="0"/>
              <a:t>RETRACTABLE ROOF</a:t>
            </a:r>
            <a:endParaRPr lang="en-US" dirty="0"/>
          </a:p>
          <a:p>
            <a:endParaRPr lang="en-US" dirty="0" smtClean="0"/>
          </a:p>
          <a:p>
            <a:r>
              <a:rPr lang="en-US" dirty="0" smtClean="0"/>
              <a:t>LARGEST HD SCOREBOARD IN MAJOR LEAGUES</a:t>
            </a:r>
          </a:p>
          <a:p>
            <a:endParaRPr lang="en-US" dirty="0"/>
          </a:p>
          <a:p>
            <a:r>
              <a:rPr lang="en-US" dirty="0" smtClean="0"/>
              <a:t>HAS A SWIMMING POOL IN CENTER FIELD</a:t>
            </a:r>
            <a:endParaRPr lang="en-US" dirty="0"/>
          </a:p>
        </p:txBody>
      </p:sp>
      <p:pic>
        <p:nvPicPr>
          <p:cNvPr id="22532" name="Picture 4" descr="Outfield Pool, Arizona Diamondbacks Vs. San Diego Padres, March 31, 2007, Chase Field, 401 East Jefferson Street, Phoenix, Arizona"/>
          <p:cNvPicPr>
            <a:picLocks noChangeAspect="1" noChangeArrowheads="1"/>
          </p:cNvPicPr>
          <p:nvPr/>
        </p:nvPicPr>
        <p:blipFill>
          <a:blip r:embed="rId3"/>
          <a:srcRect/>
          <a:stretch>
            <a:fillRect/>
          </a:stretch>
        </p:blipFill>
        <p:spPr bwMode="auto">
          <a:xfrm>
            <a:off x="152400" y="2971800"/>
            <a:ext cx="4572000" cy="3429001"/>
          </a:xfrm>
          <a:prstGeom prst="rect">
            <a:avLst/>
          </a:prstGeom>
          <a:noFill/>
        </p:spPr>
      </p:pic>
      <p:pic>
        <p:nvPicPr>
          <p:cNvPr id="22534" name="Picture 6" descr="http://z.about.com/d/phoenix/1/0/j/H/2/scoreboard600.jpg"/>
          <p:cNvPicPr>
            <a:picLocks noChangeAspect="1" noChangeArrowheads="1"/>
          </p:cNvPicPr>
          <p:nvPr/>
        </p:nvPicPr>
        <p:blipFill>
          <a:blip r:embed="rId4"/>
          <a:srcRect/>
          <a:stretch>
            <a:fillRect/>
          </a:stretch>
        </p:blipFill>
        <p:spPr bwMode="auto">
          <a:xfrm>
            <a:off x="5715000" y="3962400"/>
            <a:ext cx="2726685" cy="211772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Stadium three: </a:t>
            </a:r>
            <a:r>
              <a:rPr lang="en-US" dirty="0" err="1" smtClean="0"/>
              <a:t>lucas</a:t>
            </a:r>
            <a:r>
              <a:rPr lang="en-US" dirty="0" smtClean="0"/>
              <a:t> oil stadium</a:t>
            </a:r>
            <a:endParaRPr lang="en-US" dirty="0"/>
          </a:p>
        </p:txBody>
      </p:sp>
      <p:sp>
        <p:nvSpPr>
          <p:cNvPr id="3" name="Content Placeholder 2"/>
          <p:cNvSpPr>
            <a:spLocks noGrp="1"/>
          </p:cNvSpPr>
          <p:nvPr>
            <p:ph idx="1"/>
          </p:nvPr>
        </p:nvSpPr>
        <p:spPr/>
        <p:txBody>
          <a:bodyPr/>
          <a:lstStyle/>
          <a:p>
            <a:r>
              <a:rPr lang="en-US" dirty="0" smtClean="0"/>
              <a:t>Where: Indianapolis, Indiana</a:t>
            </a:r>
          </a:p>
          <a:p>
            <a:r>
              <a:rPr lang="en-US" dirty="0" smtClean="0"/>
              <a:t>Who plays there: Indianapolis Colts</a:t>
            </a:r>
          </a:p>
          <a:p>
            <a:r>
              <a:rPr lang="en-US" dirty="0" smtClean="0"/>
              <a:t>What sport: Football</a:t>
            </a:r>
          </a:p>
          <a:p>
            <a:r>
              <a:rPr lang="en-US" dirty="0" smtClean="0"/>
              <a:t>Capacity: 63,000</a:t>
            </a:r>
          </a:p>
          <a:p>
            <a:r>
              <a:rPr lang="en-US" dirty="0" smtClean="0"/>
              <a:t>Built: 2008</a:t>
            </a:r>
            <a:endParaRPr lang="en-US" dirty="0"/>
          </a:p>
        </p:txBody>
      </p:sp>
      <p:pic>
        <p:nvPicPr>
          <p:cNvPr id="5122" name="Picture 2" descr="http://i188.photobucket.com/albums/z165/Zeppelin9084/fsii.jpg"/>
          <p:cNvPicPr>
            <a:picLocks noChangeAspect="1" noChangeArrowheads="1"/>
          </p:cNvPicPr>
          <p:nvPr/>
        </p:nvPicPr>
        <p:blipFill>
          <a:blip r:embed="rId2"/>
          <a:srcRect/>
          <a:stretch>
            <a:fillRect/>
          </a:stretch>
        </p:blipFill>
        <p:spPr bwMode="auto">
          <a:xfrm>
            <a:off x="4114800" y="3276600"/>
            <a:ext cx="4762500" cy="318135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3200400" cy="3693319"/>
          </a:xfrm>
          <a:prstGeom prst="rect">
            <a:avLst/>
          </a:prstGeom>
          <a:noFill/>
        </p:spPr>
        <p:txBody>
          <a:bodyPr wrap="square" rtlCol="0">
            <a:spAutoFit/>
          </a:bodyPr>
          <a:lstStyle/>
          <a:p>
            <a:r>
              <a:rPr lang="en-US" dirty="0" smtClean="0"/>
              <a:t>FAST FACTS:</a:t>
            </a:r>
          </a:p>
          <a:p>
            <a:endParaRPr lang="en-US" dirty="0"/>
          </a:p>
          <a:p>
            <a:r>
              <a:rPr lang="en-US" dirty="0" smtClean="0"/>
              <a:t>WILL HOST 2012 SUPER BOWL</a:t>
            </a:r>
          </a:p>
          <a:p>
            <a:endParaRPr lang="en-US" dirty="0"/>
          </a:p>
          <a:p>
            <a:r>
              <a:rPr lang="en-US" dirty="0" smtClean="0"/>
              <a:t>HAS A HUGE WINDOW WALL THAT OPENS AND CLOSES.</a:t>
            </a:r>
          </a:p>
          <a:p>
            <a:endParaRPr lang="en-US" dirty="0"/>
          </a:p>
          <a:p>
            <a:r>
              <a:rPr lang="en-US" dirty="0" smtClean="0"/>
              <a:t>COST OVER $700 MILLION TO BUILD</a:t>
            </a:r>
          </a:p>
          <a:p>
            <a:endParaRPr lang="en-US" dirty="0"/>
          </a:p>
          <a:p>
            <a:r>
              <a:rPr lang="en-US" dirty="0" smtClean="0"/>
              <a:t>148 CONCESSION STANDS!</a:t>
            </a:r>
          </a:p>
          <a:p>
            <a:endParaRPr lang="en-US" dirty="0"/>
          </a:p>
          <a:p>
            <a:endParaRPr lang="en-US" dirty="0"/>
          </a:p>
        </p:txBody>
      </p:sp>
      <p:pic>
        <p:nvPicPr>
          <p:cNvPr id="21508" name="Picture 4" descr="Aerial View">
            <a:hlinkClick r:id="rId2"/>
          </p:cNvPr>
          <p:cNvPicPr>
            <a:picLocks noChangeAspect="1" noChangeArrowheads="1"/>
          </p:cNvPicPr>
          <p:nvPr/>
        </p:nvPicPr>
        <p:blipFill>
          <a:blip r:embed="rId3"/>
          <a:srcRect/>
          <a:stretch>
            <a:fillRect/>
          </a:stretch>
        </p:blipFill>
        <p:spPr bwMode="auto">
          <a:xfrm>
            <a:off x="3766524" y="0"/>
            <a:ext cx="5377476" cy="3581400"/>
          </a:xfrm>
          <a:prstGeom prst="rect">
            <a:avLst/>
          </a:prstGeom>
          <a:noFill/>
        </p:spPr>
      </p:pic>
      <p:pic>
        <p:nvPicPr>
          <p:cNvPr id="21510" name="Picture 6" descr="http://farm4.static.flickr.com/3018/2774099367_b5950093d2.jpg"/>
          <p:cNvPicPr>
            <a:picLocks noChangeAspect="1" noChangeArrowheads="1"/>
          </p:cNvPicPr>
          <p:nvPr/>
        </p:nvPicPr>
        <p:blipFill>
          <a:blip r:embed="rId4"/>
          <a:srcRect/>
          <a:stretch>
            <a:fillRect/>
          </a:stretch>
        </p:blipFill>
        <p:spPr bwMode="auto">
          <a:xfrm>
            <a:off x="0" y="3286125"/>
            <a:ext cx="4762500" cy="357187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Stadium four: </a:t>
            </a:r>
            <a:r>
              <a:rPr lang="en-US" dirty="0" err="1" smtClean="0"/>
              <a:t>fenway</a:t>
            </a:r>
            <a:r>
              <a:rPr lang="en-US" dirty="0" smtClean="0"/>
              <a:t> park</a:t>
            </a:r>
            <a:endParaRPr lang="en-US" dirty="0"/>
          </a:p>
        </p:txBody>
      </p:sp>
      <p:sp>
        <p:nvSpPr>
          <p:cNvPr id="3" name="Content Placeholder 2"/>
          <p:cNvSpPr>
            <a:spLocks noGrp="1"/>
          </p:cNvSpPr>
          <p:nvPr>
            <p:ph idx="1"/>
          </p:nvPr>
        </p:nvSpPr>
        <p:spPr/>
        <p:txBody>
          <a:bodyPr/>
          <a:lstStyle/>
          <a:p>
            <a:r>
              <a:rPr lang="en-US" dirty="0" smtClean="0"/>
              <a:t>Where: Boston, Massachusetts</a:t>
            </a:r>
          </a:p>
          <a:p>
            <a:r>
              <a:rPr lang="en-US" dirty="0" smtClean="0"/>
              <a:t>Who plays there: Boston Red Sox</a:t>
            </a:r>
          </a:p>
          <a:p>
            <a:r>
              <a:rPr lang="en-US" dirty="0" smtClean="0"/>
              <a:t>What sport: Baseball</a:t>
            </a:r>
          </a:p>
          <a:p>
            <a:r>
              <a:rPr lang="en-US" dirty="0" smtClean="0"/>
              <a:t>Capacity: 38,000</a:t>
            </a:r>
          </a:p>
          <a:p>
            <a:r>
              <a:rPr lang="en-US" dirty="0" smtClean="0"/>
              <a:t>Built: 1912</a:t>
            </a:r>
            <a:endParaRPr lang="en-US" dirty="0"/>
          </a:p>
        </p:txBody>
      </p:sp>
      <p:pic>
        <p:nvPicPr>
          <p:cNvPr id="4098" name="Picture 2" descr="http://api.ning.com/files/wTKWewMD26o*vkNt2DreYtBdA9etXrszSRlAmCSih3nCD2rokiD*CNrXLpOwInX6GC0vSnLOJObALQ2-T5Aols6iuu5uJ36B/fenway_park_060305.jpg"/>
          <p:cNvPicPr>
            <a:picLocks noChangeAspect="1" noChangeArrowheads="1"/>
          </p:cNvPicPr>
          <p:nvPr/>
        </p:nvPicPr>
        <p:blipFill>
          <a:blip r:embed="rId2"/>
          <a:srcRect/>
          <a:stretch>
            <a:fillRect/>
          </a:stretch>
        </p:blipFill>
        <p:spPr bwMode="auto">
          <a:xfrm>
            <a:off x="4572000" y="3429000"/>
            <a:ext cx="4572000" cy="34290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86</TotalTime>
  <Words>664</Words>
  <Application>Microsoft Office PowerPoint</Application>
  <PresentationFormat>On-screen Show (4:3)</PresentationFormat>
  <Paragraphs>141</Paragraphs>
  <Slides>20</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Trek</vt:lpstr>
      <vt:lpstr>Microsoft Excel Worksheet</vt:lpstr>
      <vt:lpstr>Mr. Curran’s First Trimester Exhibition </vt:lpstr>
      <vt:lpstr>AGENDA</vt:lpstr>
      <vt:lpstr>Stadium one: reliant stadium</vt:lpstr>
      <vt:lpstr>Slide 4</vt:lpstr>
      <vt:lpstr>Stadium two: CHASE FIELD</vt:lpstr>
      <vt:lpstr>Slide 6</vt:lpstr>
      <vt:lpstr>Stadium three: lucas oil stadium</vt:lpstr>
      <vt:lpstr>Slide 8</vt:lpstr>
      <vt:lpstr>Stadium four: fenway park</vt:lpstr>
      <vt:lpstr>Slide 10</vt:lpstr>
      <vt:lpstr>Stadium five: minute maid park</vt:lpstr>
      <vt:lpstr>Slide 12</vt:lpstr>
      <vt:lpstr>Math</vt:lpstr>
      <vt:lpstr>Math</vt:lpstr>
      <vt:lpstr>Math </vt:lpstr>
      <vt:lpstr>Reading</vt:lpstr>
      <vt:lpstr>Writing - Personal Narrative</vt:lpstr>
      <vt:lpstr>Science</vt:lpstr>
      <vt:lpstr>Social Studies Timeline</vt:lpstr>
      <vt:lpstr>Social Studies</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are the best sports stadiums?</dc:title>
  <dc:creator>Ben Curran</dc:creator>
  <cp:lastModifiedBy>Ben Curran</cp:lastModifiedBy>
  <cp:revision>3</cp:revision>
  <dcterms:created xsi:type="dcterms:W3CDTF">2008-11-10T23:54:37Z</dcterms:created>
  <dcterms:modified xsi:type="dcterms:W3CDTF">2009-09-15T18:48:34Z</dcterms:modified>
</cp:coreProperties>
</file>